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handoutMasterIdLst>
    <p:handoutMasterId r:id="rId20"/>
  </p:handoutMasterIdLst>
  <p:sldIdLst>
    <p:sldId id="266" r:id="rId2"/>
    <p:sldId id="274" r:id="rId3"/>
    <p:sldId id="258" r:id="rId4"/>
    <p:sldId id="259" r:id="rId5"/>
    <p:sldId id="2147307927" r:id="rId6"/>
    <p:sldId id="261" r:id="rId7"/>
    <p:sldId id="2147307925" r:id="rId8"/>
    <p:sldId id="267" r:id="rId9"/>
    <p:sldId id="260" r:id="rId10"/>
    <p:sldId id="263" r:id="rId11"/>
    <p:sldId id="262" r:id="rId12"/>
    <p:sldId id="276" r:id="rId13"/>
    <p:sldId id="265" r:id="rId14"/>
    <p:sldId id="275" r:id="rId15"/>
    <p:sldId id="272" r:id="rId16"/>
    <p:sldId id="2147307926" r:id="rId17"/>
    <p:sldId id="2147307924" r:id="rId18"/>
  </p:sldIdLst>
  <p:sldSz cx="14630400" cy="8229600"/>
  <p:notesSz cx="8229600" cy="14630400"/>
  <p:embeddedFontLst>
    <p:embeddedFont>
      <p:font typeface="Arimo Bold" panose="020B0604020202020204" charset="0"/>
      <p:regular r:id="rId21"/>
    </p:embeddedFont>
    <p:embeddedFont>
      <p:font typeface="Cambria Math" panose="02040503050406030204" pitchFamily="18" charset="0"/>
      <p:regular r:id="rId22"/>
    </p:embeddedFont>
    <p:embeddedFont>
      <p:font typeface="Tomorrow" panose="020B0604020202020204" charset="0"/>
      <p:regular r:id="rId23"/>
    </p:embeddedFont>
    <p:embeddedFont>
      <p:font typeface="Tomorrow Semi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67" d="100"/>
          <a:sy n="67"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FD9BE2-9F3E-B0B6-1502-8F9D8CC885E2}"/>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B20D002-EDFC-9B82-531B-5BF3A962024F}"/>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C49D9167-A82B-402E-8252-62ED1685371F}" type="datetimeFigureOut">
              <a:rPr lang="en-US" smtClean="0"/>
              <a:t>4/28/2025</a:t>
            </a:fld>
            <a:endParaRPr lang="en-US"/>
          </a:p>
        </p:txBody>
      </p:sp>
      <p:sp>
        <p:nvSpPr>
          <p:cNvPr id="4" name="Footer Placeholder 3">
            <a:extLst>
              <a:ext uri="{FF2B5EF4-FFF2-40B4-BE49-F238E27FC236}">
                <a16:creationId xmlns:a16="http://schemas.microsoft.com/office/drawing/2014/main" id="{22171690-2FB4-9F30-F863-1F00502F20C6}"/>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E62E89F-3A7A-6050-7A27-384A36376018}"/>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CC5F6367-6ACC-4C5F-A329-D643EFF61AAB}" type="slidenum">
              <a:rPr lang="en-US" smtClean="0"/>
              <a:t>‹#›</a:t>
            </a:fld>
            <a:endParaRPr lang="en-US"/>
          </a:p>
        </p:txBody>
      </p:sp>
    </p:spTree>
    <p:extLst>
      <p:ext uri="{BB962C8B-B14F-4D97-AF65-F5344CB8AC3E}">
        <p14:creationId xmlns:p14="http://schemas.microsoft.com/office/powerpoint/2010/main" val="23647692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7:20:47.691"/>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37876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78484-815B-3224-C69E-16B449D19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C3EF9-033D-7009-4C3C-232FA0D35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1C31A-5FC1-2BEF-E692-CC1C632F1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10A84C-88C3-826D-5FE6-58853BD4A9C2}"/>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570006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Relevance Lab Pvt. Ltd.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35473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customXml" Target="../ink/ink1.xm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120.png"/><Relationship Id="rId18"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24.png"/><Relationship Id="rId17" Type="http://schemas.openxmlformats.org/officeDocument/2006/relationships/image" Target="../media/image32.svg"/><Relationship Id="rId2" Type="http://schemas.openxmlformats.org/officeDocument/2006/relationships/image" Target="../media/image19.png"/><Relationship Id="rId16"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0.svg"/><Relationship Id="rId10" Type="http://schemas.openxmlformats.org/officeDocument/2006/relationships/image" Target="../media/image27.png"/><Relationship Id="rId19" Type="http://schemas.openxmlformats.org/officeDocument/2006/relationships/image" Target="../media/image34.jp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23" name="Freeform 4" descr="A colorful light in the dark  Description automatically generated">
            <a:extLst>
              <a:ext uri="{FF2B5EF4-FFF2-40B4-BE49-F238E27FC236}">
                <a16:creationId xmlns:a16="http://schemas.microsoft.com/office/drawing/2014/main" id="{B5A4899B-C35D-E962-59CA-648CDD1B6A9E}"/>
              </a:ext>
            </a:extLst>
          </p:cNvPr>
          <p:cNvSpPr/>
          <p:nvPr/>
        </p:nvSpPr>
        <p:spPr>
          <a:xfrm>
            <a:off x="0" y="0"/>
            <a:ext cx="12702540" cy="10287000"/>
          </a:xfrm>
          <a:custGeom>
            <a:avLst/>
            <a:gdLst/>
            <a:ahLst/>
            <a:cxnLst/>
            <a:rect l="l" t="t" r="r" b="b"/>
            <a:pathLst>
              <a:path w="12702540" h="10287000">
                <a:moveTo>
                  <a:pt x="0" y="0"/>
                </a:moveTo>
                <a:lnTo>
                  <a:pt x="12702540" y="0"/>
                </a:lnTo>
                <a:lnTo>
                  <a:pt x="12702540" y="10287000"/>
                </a:lnTo>
                <a:lnTo>
                  <a:pt x="0" y="10287000"/>
                </a:lnTo>
                <a:lnTo>
                  <a:pt x="0" y="0"/>
                </a:lnTo>
                <a:close/>
              </a:path>
            </a:pathLst>
          </a:custGeom>
          <a:blipFill>
            <a:blip r:embed="rId5">
              <a:alphaModFix amt="99000"/>
            </a:blip>
            <a:stretch>
              <a:fillRect b="-7"/>
            </a:stretch>
          </a:blipFill>
        </p:spPr>
        <p:txBody>
          <a:bodyPr/>
          <a:lstStyle/>
          <a:p>
            <a:endParaRPr lang="en-US" dirty="0"/>
          </a:p>
        </p:txBody>
      </p:sp>
      <p:sp>
        <p:nvSpPr>
          <p:cNvPr id="25" name="Text 0">
            <a:extLst>
              <a:ext uri="{FF2B5EF4-FFF2-40B4-BE49-F238E27FC236}">
                <a16:creationId xmlns:a16="http://schemas.microsoft.com/office/drawing/2014/main" id="{A08A7DD2-8BF1-191C-DB54-75A833EBA754}"/>
              </a:ext>
            </a:extLst>
          </p:cNvPr>
          <p:cNvSpPr/>
          <p:nvPr/>
        </p:nvSpPr>
        <p:spPr>
          <a:xfrm>
            <a:off x="953132" y="278291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SYMPTOMATRIX</a:t>
            </a:r>
            <a:endParaRPr lang="en-US" sz="4450" dirty="0"/>
          </a:p>
        </p:txBody>
      </p:sp>
      <p:sp>
        <p:nvSpPr>
          <p:cNvPr id="26" name="Text 1">
            <a:extLst>
              <a:ext uri="{FF2B5EF4-FFF2-40B4-BE49-F238E27FC236}">
                <a16:creationId xmlns:a16="http://schemas.microsoft.com/office/drawing/2014/main" id="{E36D97A2-4FE5-86B9-7994-324DF33BF682}"/>
              </a:ext>
            </a:extLst>
          </p:cNvPr>
          <p:cNvSpPr/>
          <p:nvPr/>
        </p:nvSpPr>
        <p:spPr>
          <a:xfrm>
            <a:off x="953132" y="3715809"/>
            <a:ext cx="8107939" cy="797981"/>
          </a:xfrm>
          <a:prstGeom prst="rect">
            <a:avLst/>
          </a:prstGeom>
          <a:noFill/>
          <a:ln/>
        </p:spPr>
        <p:txBody>
          <a:bodyPr wrap="none" lIns="0" tIns="0" rIns="0" bIns="0" rtlCol="0" anchor="t"/>
          <a:lstStyle/>
          <a:p>
            <a:pPr marL="0" indent="0" algn="l">
              <a:lnSpc>
                <a:spcPts val="2850"/>
              </a:lnSpc>
              <a:buNone/>
            </a:pPr>
            <a:r>
              <a:rPr lang="en-US" sz="2000" b="1" dirty="0">
                <a:solidFill>
                  <a:srgbClr val="00B0F0"/>
                </a:solidFill>
                <a:latin typeface="Tomorrow" pitchFamily="34" charset="0"/>
                <a:ea typeface="Tomorrow" pitchFamily="34" charset="-122"/>
                <a:cs typeface="Tomorrow" pitchFamily="34" charset="-120"/>
              </a:rPr>
              <a:t>AI-Driven Multi-Agent System that revolutionizes medical diagnostics</a:t>
            </a:r>
            <a:endParaRPr lang="en-US" sz="2000" b="1" dirty="0">
              <a:solidFill>
                <a:srgbClr val="00B0F0"/>
              </a:solidFill>
            </a:endParaRPr>
          </a:p>
        </p:txBody>
      </p:sp>
      <p:sp>
        <p:nvSpPr>
          <p:cNvPr id="29" name="TextBox 11">
            <a:extLst>
              <a:ext uri="{FF2B5EF4-FFF2-40B4-BE49-F238E27FC236}">
                <a16:creationId xmlns:a16="http://schemas.microsoft.com/office/drawing/2014/main" id="{5A93790C-11FA-1DA4-5FEB-8C1FB7D7A65F}"/>
              </a:ext>
            </a:extLst>
          </p:cNvPr>
          <p:cNvSpPr txBox="1"/>
          <p:nvPr/>
        </p:nvSpPr>
        <p:spPr>
          <a:xfrm>
            <a:off x="451522" y="9666085"/>
            <a:ext cx="6172200" cy="576263"/>
          </a:xfrm>
          <a:prstGeom prst="rect">
            <a:avLst/>
          </a:prstGeom>
        </p:spPr>
        <p:txBody>
          <a:bodyPr lIns="0" tIns="0" rIns="0" bIns="0" rtlCol="0" anchor="t"/>
          <a:lstStyle/>
          <a:p>
            <a:pPr algn="l">
              <a:lnSpc>
                <a:spcPts val="1800"/>
              </a:lnSpc>
            </a:pPr>
            <a:r>
              <a:rPr lang="en-US" sz="1500" spc="150" dirty="0">
                <a:solidFill>
                  <a:srgbClr val="FFFFFF"/>
                </a:solidFill>
                <a:latin typeface="Arial"/>
                <a:ea typeface="Arial"/>
                <a:cs typeface="Arial"/>
                <a:sym typeface="Arial"/>
              </a:rPr>
              <a:t>Confidential : Relevance Lab Copyright 2024</a:t>
            </a: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0E89ADF5-A847-6FEC-F5E6-DE3F1261AEE0}"/>
                  </a:ext>
                </a:extLst>
              </p14:cNvPr>
              <p14:cNvContentPartPr/>
              <p14:nvPr/>
            </p14:nvContentPartPr>
            <p14:xfrm>
              <a:off x="13995060" y="7429080"/>
              <a:ext cx="360" cy="360"/>
            </p14:xfrm>
          </p:contentPart>
        </mc:Choice>
        <mc:Fallback xmlns="">
          <p:pic>
            <p:nvPicPr>
              <p:cNvPr id="3" name="Ink 2">
                <a:extLst>
                  <a:ext uri="{FF2B5EF4-FFF2-40B4-BE49-F238E27FC236}">
                    <a16:creationId xmlns:a16="http://schemas.microsoft.com/office/drawing/2014/main" id="{0E89ADF5-A847-6FEC-F5E6-DE3F1261AEE0}"/>
                  </a:ext>
                </a:extLst>
              </p:cNvPr>
              <p:cNvPicPr/>
              <p:nvPr/>
            </p:nvPicPr>
            <p:blipFill>
              <a:blip r:embed="rId8"/>
              <a:stretch>
                <a:fillRect/>
              </a:stretch>
            </p:blipFill>
            <p:spPr>
              <a:xfrm>
                <a:off x="13986060" y="7420440"/>
                <a:ext cx="18000" cy="18000"/>
              </a:xfrm>
              <a:prstGeom prst="rect">
                <a:avLst/>
              </a:prstGeom>
            </p:spPr>
          </p:pic>
        </mc:Fallback>
      </mc:AlternateContent>
      <p:pic>
        <p:nvPicPr>
          <p:cNvPr id="4" name="Picture 3">
            <a:extLst>
              <a:ext uri="{FF2B5EF4-FFF2-40B4-BE49-F238E27FC236}">
                <a16:creationId xmlns:a16="http://schemas.microsoft.com/office/drawing/2014/main" id="{145FFF4D-F806-8922-8672-61D55B90965A}"/>
              </a:ext>
            </a:extLst>
          </p:cNvPr>
          <p:cNvPicPr>
            <a:picLocks noChangeAspect="1"/>
          </p:cNvPicPr>
          <p:nvPr/>
        </p:nvPicPr>
        <p:blipFill>
          <a:blip r:embed="rId9"/>
          <a:stretch>
            <a:fillRect/>
          </a:stretch>
        </p:blipFill>
        <p:spPr>
          <a:xfrm>
            <a:off x="451522" y="606931"/>
            <a:ext cx="3960000" cy="784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5098" y="474359"/>
            <a:ext cx="10643711" cy="700921"/>
          </a:xfrm>
          <a:prstGeom prst="rect">
            <a:avLst/>
          </a:prstGeom>
          <a:noFill/>
          <a:ln/>
        </p:spPr>
        <p:txBody>
          <a:bodyPr wrap="none" lIns="0" tIns="0" rIns="0" bIns="0" rtlCol="0" anchor="t"/>
          <a:lstStyle/>
          <a:p>
            <a:pPr marL="0" indent="0" algn="l">
              <a:lnSpc>
                <a:spcPts val="5500"/>
              </a:lnSpc>
              <a:buNone/>
            </a:pPr>
            <a:r>
              <a:rPr lang="en-US" sz="3600" dirty="0">
                <a:solidFill>
                  <a:srgbClr val="505468"/>
                </a:solidFill>
                <a:latin typeface="Aptos" panose="020B0004020202020204" pitchFamily="34" charset="0"/>
                <a:ea typeface="Instrument Sans Semi Bold" pitchFamily="34" charset="-122"/>
                <a:cs typeface="Instrument Sans Semi Bold" pitchFamily="34" charset="-120"/>
              </a:rPr>
              <a:t>Backend Features Highlights</a:t>
            </a:r>
            <a:endParaRPr lang="en-US" sz="3600" dirty="0">
              <a:latin typeface="Aptos" panose="020B0004020202020204" pitchFamily="34" charset="0"/>
            </a:endParaRPr>
          </a:p>
        </p:txBody>
      </p:sp>
      <p:sp>
        <p:nvSpPr>
          <p:cNvPr id="24" name="TextBox 23">
            <a:extLst>
              <a:ext uri="{FF2B5EF4-FFF2-40B4-BE49-F238E27FC236}">
                <a16:creationId xmlns:a16="http://schemas.microsoft.com/office/drawing/2014/main" id="{EE1AA976-2CCE-C638-C116-60B67EA10440}"/>
              </a:ext>
            </a:extLst>
          </p:cNvPr>
          <p:cNvSpPr txBox="1"/>
          <p:nvPr/>
        </p:nvSpPr>
        <p:spPr>
          <a:xfrm>
            <a:off x="430768" y="1694164"/>
            <a:ext cx="11707744" cy="5384616"/>
          </a:xfrm>
          <a:prstGeom prst="rect">
            <a:avLst/>
          </a:prstGeom>
          <a:noFill/>
        </p:spPr>
        <p:txBody>
          <a:bodyPr wrap="square" rtlCol="0">
            <a:spAutoFit/>
          </a:bodyPr>
          <a:lstStyle/>
          <a:p>
            <a:pPr marL="582930" lvl="1" indent="-291465" algn="just">
              <a:lnSpc>
                <a:spcPts val="2889"/>
              </a:lnSpc>
              <a:buFont typeface="Arial"/>
              <a:buChar char="•"/>
            </a:pPr>
            <a:r>
              <a:rPr lang="en-US" sz="2400" b="1" dirty="0">
                <a:solidFill>
                  <a:srgbClr val="5B5F71"/>
                </a:solidFill>
                <a:latin typeface="Aptos" panose="020B0004020202020204" pitchFamily="34" charset="0"/>
                <a:sym typeface="Calibri (MS) Bold"/>
              </a:rPr>
              <a:t>Python (</a:t>
            </a:r>
            <a:r>
              <a:rPr lang="en-US" sz="2400" b="1" dirty="0" err="1">
                <a:solidFill>
                  <a:srgbClr val="5B5F71"/>
                </a:solidFill>
                <a:latin typeface="Aptos" panose="020B0004020202020204" pitchFamily="34" charset="0"/>
                <a:sym typeface="Calibri (MS) Bold"/>
              </a:rPr>
              <a:t>FastAPI</a:t>
            </a:r>
            <a:r>
              <a:rPr lang="en-US" sz="2400" b="1" dirty="0">
                <a:solidFill>
                  <a:srgbClr val="5B5F71"/>
                </a:solidFill>
                <a:latin typeface="Aptos" panose="020B0004020202020204" pitchFamily="34" charset="0"/>
                <a:sym typeface="Calibri (MS) Bold"/>
              </a:rPr>
              <a:t>): </a:t>
            </a:r>
            <a:r>
              <a:rPr lang="en-US" dirty="0">
                <a:solidFill>
                  <a:srgbClr val="5B5F71"/>
                </a:solidFill>
                <a:latin typeface="Aptos" panose="020B0004020202020204" pitchFamily="34" charset="0"/>
                <a:sym typeface="Calibri (MS)"/>
              </a:rPr>
              <a:t>High-performance web framework for building APIs. Supports asynchronous operations, enabling fast data processing and interaction providing easy integration with AI models and multi-agent systems.</a:t>
            </a:r>
          </a:p>
          <a:p>
            <a:pPr marL="582930" lvl="1" indent="-291465" algn="just">
              <a:lnSpc>
                <a:spcPts val="2889"/>
              </a:lnSpc>
              <a:buFont typeface="Arial"/>
              <a:buChar char="•"/>
            </a:pPr>
            <a:r>
              <a:rPr lang="en-US" sz="2400" b="1" dirty="0" err="1">
                <a:solidFill>
                  <a:srgbClr val="5B5F71"/>
                </a:solidFill>
                <a:latin typeface="Aptos" panose="020B0004020202020204" pitchFamily="34" charset="0"/>
                <a:sym typeface="Calibri (MS) Bold"/>
              </a:rPr>
              <a:t>CrewAI</a:t>
            </a:r>
            <a:r>
              <a:rPr lang="en-US" sz="2400" b="1" dirty="0">
                <a:solidFill>
                  <a:srgbClr val="5B5F71"/>
                </a:solidFill>
                <a:latin typeface="Aptos" panose="020B0004020202020204" pitchFamily="34" charset="0"/>
                <a:sym typeface="Calibri (MS) Bold"/>
              </a:rPr>
              <a:t> Framework: </a:t>
            </a:r>
            <a:r>
              <a:rPr lang="en-US" dirty="0">
                <a:solidFill>
                  <a:srgbClr val="5B5F71"/>
                </a:solidFill>
                <a:latin typeface="Aptos" panose="020B0004020202020204" pitchFamily="34" charset="0"/>
                <a:sym typeface="Calibri (MS)"/>
              </a:rPr>
              <a:t>A backend framework designed for managing and orchestrating multiple AI agents. Ensures efficient communication and task distribution between AI modules. Handles agent interactions through defined APIs and queues.</a:t>
            </a:r>
          </a:p>
          <a:p>
            <a:pPr marL="582930" lvl="1" indent="-291465" algn="just">
              <a:lnSpc>
                <a:spcPts val="2889"/>
              </a:lnSpc>
              <a:buFont typeface="Arial"/>
              <a:buChar char="•"/>
            </a:pPr>
            <a:r>
              <a:rPr lang="en-US" sz="2400" b="1" dirty="0">
                <a:solidFill>
                  <a:srgbClr val="5B5F71"/>
                </a:solidFill>
                <a:latin typeface="Aptos" panose="020B0004020202020204" pitchFamily="34" charset="0"/>
                <a:sym typeface="Calibri (MS) Bold"/>
              </a:rPr>
              <a:t>Multi-Agent System: </a:t>
            </a:r>
            <a:r>
              <a:rPr lang="en-US" dirty="0">
                <a:solidFill>
                  <a:srgbClr val="5B5F71"/>
                </a:solidFill>
                <a:latin typeface="Aptos" panose="020B0004020202020204" pitchFamily="34" charset="0"/>
                <a:sym typeface="Calibri (MS)"/>
              </a:rPr>
              <a:t>The Supervisor Agent acts as the controller, managing the flow of data and delegating tasks to specialized agents. Data is dispatched to various agents based on the user's request type.</a:t>
            </a:r>
          </a:p>
          <a:p>
            <a:pPr algn="just">
              <a:lnSpc>
                <a:spcPts val="2889"/>
              </a:lnSpc>
            </a:pPr>
            <a:endParaRPr lang="en-US" dirty="0">
              <a:solidFill>
                <a:srgbClr val="5B5F71"/>
              </a:solidFill>
              <a:latin typeface="Aptos" panose="020B0004020202020204" pitchFamily="34" charset="0"/>
              <a:sym typeface="Calibri (MS)"/>
            </a:endParaRPr>
          </a:p>
          <a:p>
            <a:pPr algn="just">
              <a:lnSpc>
                <a:spcPts val="2889"/>
              </a:lnSpc>
            </a:pPr>
            <a:r>
              <a:rPr lang="en-US" sz="2400" b="1" dirty="0">
                <a:solidFill>
                  <a:srgbClr val="5B5F71"/>
                </a:solidFill>
                <a:latin typeface="Aptos" panose="020B0004020202020204" pitchFamily="34" charset="0"/>
                <a:sym typeface="Calibri (MS)"/>
              </a:rPr>
              <a:t>     </a:t>
            </a:r>
            <a:r>
              <a:rPr lang="en-US" sz="2400" b="1" dirty="0">
                <a:solidFill>
                  <a:srgbClr val="5B5F71"/>
                </a:solidFill>
                <a:latin typeface="Aptos" panose="020B0004020202020204" pitchFamily="34" charset="0"/>
                <a:sym typeface="Calibri (MS) Bold"/>
              </a:rPr>
              <a:t> Key Highlight:</a:t>
            </a:r>
          </a:p>
          <a:p>
            <a:pPr marL="582930" lvl="1" indent="-291465" algn="just">
              <a:lnSpc>
                <a:spcPts val="4266"/>
              </a:lnSpc>
              <a:buFont typeface="Arial"/>
              <a:buChar char="•"/>
            </a:pPr>
            <a:r>
              <a:rPr lang="en-US" dirty="0">
                <a:solidFill>
                  <a:srgbClr val="5B5F71"/>
                </a:solidFill>
                <a:latin typeface="Aptos" panose="020B0004020202020204" pitchFamily="34" charset="0"/>
                <a:sym typeface="Calibri (MS)"/>
              </a:rPr>
              <a:t>Scalable Architecture: New agents can be added easily.</a:t>
            </a:r>
          </a:p>
          <a:p>
            <a:pPr marL="582930" lvl="1" indent="-291465" algn="just">
              <a:lnSpc>
                <a:spcPts val="4266"/>
              </a:lnSpc>
              <a:buFont typeface="Arial"/>
              <a:buChar char="•"/>
            </a:pPr>
            <a:r>
              <a:rPr lang="en-US" dirty="0">
                <a:solidFill>
                  <a:srgbClr val="5B5F71"/>
                </a:solidFill>
                <a:latin typeface="Aptos" panose="020B0004020202020204" pitchFamily="34" charset="0"/>
                <a:sym typeface="Calibri (MS)"/>
              </a:rPr>
              <a:t>Efficient Data Routing: </a:t>
            </a:r>
            <a:r>
              <a:rPr lang="en-US" dirty="0" err="1">
                <a:solidFill>
                  <a:srgbClr val="5B5F71"/>
                </a:solidFill>
                <a:latin typeface="Aptos" panose="020B0004020202020204" pitchFamily="34" charset="0"/>
                <a:sym typeface="Calibri (MS)"/>
              </a:rPr>
              <a:t>CrewAI</a:t>
            </a:r>
            <a:r>
              <a:rPr lang="en-US" dirty="0">
                <a:solidFill>
                  <a:srgbClr val="5B5F71"/>
                </a:solidFill>
                <a:latin typeface="Aptos" panose="020B0004020202020204" pitchFamily="34" charset="0"/>
                <a:sym typeface="Calibri (MS)"/>
              </a:rPr>
              <a:t> ensures optimized data flow between agents.</a:t>
            </a:r>
          </a:p>
          <a:p>
            <a:pPr marL="582930" lvl="1" indent="-291465" algn="just">
              <a:lnSpc>
                <a:spcPts val="4266"/>
              </a:lnSpc>
              <a:buFont typeface="Arial"/>
              <a:buChar char="•"/>
            </a:pPr>
            <a:r>
              <a:rPr lang="en-US" dirty="0">
                <a:solidFill>
                  <a:srgbClr val="5B5F71"/>
                </a:solidFill>
                <a:latin typeface="Aptos" panose="020B0004020202020204" pitchFamily="34" charset="0"/>
                <a:sym typeface="Calibri (MS)"/>
              </a:rPr>
              <a:t>Modular Design: Each AI agent works independently and returns results to the Supervisor Agent.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6638"/>
          </a:xfrm>
          <a:prstGeom prst="rect">
            <a:avLst/>
          </a:prstGeom>
        </p:spPr>
      </p:pic>
      <p:sp>
        <p:nvSpPr>
          <p:cNvPr id="3" name="Text 0"/>
          <p:cNvSpPr/>
          <p:nvPr/>
        </p:nvSpPr>
        <p:spPr>
          <a:xfrm>
            <a:off x="735449" y="3370183"/>
            <a:ext cx="5253395" cy="656630"/>
          </a:xfrm>
          <a:prstGeom prst="rect">
            <a:avLst/>
          </a:prstGeom>
          <a:noFill/>
          <a:ln/>
        </p:spPr>
        <p:txBody>
          <a:bodyPr wrap="none" lIns="0" tIns="0" rIns="0" bIns="0" rtlCol="0" anchor="t"/>
          <a:lstStyle/>
          <a:p>
            <a:pPr marL="0" indent="0" algn="l">
              <a:lnSpc>
                <a:spcPts val="5150"/>
              </a:lnSpc>
              <a:buNone/>
            </a:pPr>
            <a:r>
              <a:rPr lang="en-US" sz="3600" dirty="0">
                <a:solidFill>
                  <a:srgbClr val="505468"/>
                </a:solidFill>
                <a:latin typeface="Aptos" panose="020B0004020202020204" pitchFamily="34" charset="0"/>
                <a:ea typeface="Instrument Sans Semi Bold" pitchFamily="34" charset="-122"/>
                <a:cs typeface="Instrument Sans Semi Bold" pitchFamily="34" charset="-120"/>
              </a:rPr>
              <a:t>Frontend Features</a:t>
            </a:r>
            <a:endParaRPr lang="en-US" sz="3600" dirty="0">
              <a:latin typeface="Aptos" panose="020B0004020202020204" pitchFamily="34" charset="0"/>
            </a:endParaRPr>
          </a:p>
        </p:txBody>
      </p:sp>
      <p:pic>
        <p:nvPicPr>
          <p:cNvPr id="4" name="Image 1" descr="preencoded.png"/>
          <p:cNvPicPr>
            <a:picLocks noChangeAspect="1"/>
          </p:cNvPicPr>
          <p:nvPr/>
        </p:nvPicPr>
        <p:blipFill>
          <a:blip r:embed="rId4"/>
          <a:stretch>
            <a:fillRect/>
          </a:stretch>
        </p:blipFill>
        <p:spPr>
          <a:xfrm>
            <a:off x="735449" y="4378643"/>
            <a:ext cx="525304" cy="525304"/>
          </a:xfrm>
          <a:prstGeom prst="rect">
            <a:avLst/>
          </a:prstGeom>
        </p:spPr>
      </p:pic>
      <p:sp>
        <p:nvSpPr>
          <p:cNvPr id="5" name="Text 1"/>
          <p:cNvSpPr/>
          <p:nvPr/>
        </p:nvSpPr>
        <p:spPr>
          <a:xfrm>
            <a:off x="1470779" y="4341971"/>
            <a:ext cx="2318147" cy="328255"/>
          </a:xfrm>
          <a:prstGeom prst="rect">
            <a:avLst/>
          </a:prstGeom>
          <a:noFill/>
          <a:ln/>
        </p:spPr>
        <p:txBody>
          <a:bodyPr wrap="none" lIns="0" tIns="0" rIns="0" bIns="0" rtlCol="0" anchor="t"/>
          <a:lstStyle/>
          <a:p>
            <a:pPr marL="0" indent="0" algn="l">
              <a:lnSpc>
                <a:spcPts val="25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Vue.js (v3)</a:t>
            </a:r>
            <a:endParaRPr lang="en-US" sz="2400" dirty="0">
              <a:latin typeface="Aptos" panose="020B0004020202020204" pitchFamily="34" charset="0"/>
            </a:endParaRPr>
          </a:p>
        </p:txBody>
      </p:sp>
      <p:sp>
        <p:nvSpPr>
          <p:cNvPr id="6" name="Text 2"/>
          <p:cNvSpPr/>
          <p:nvPr/>
        </p:nvSpPr>
        <p:spPr>
          <a:xfrm>
            <a:off x="1470779" y="4796195"/>
            <a:ext cx="2318147" cy="2689860"/>
          </a:xfrm>
          <a:prstGeom prst="rect">
            <a:avLst/>
          </a:prstGeom>
          <a:noFill/>
          <a:ln/>
        </p:spPr>
        <p:txBody>
          <a:bodyPr wrap="square" lIns="0" tIns="0" rIns="0" bIns="0" rtlCol="0" anchor="t"/>
          <a:lstStyle/>
          <a:p>
            <a:pPr marL="0" indent="0" algn="l">
              <a:lnSpc>
                <a:spcPts val="26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Modular architecture with reusable components using Composition API for better state management and reusable logic, perfect for complex UIs.</a:t>
            </a:r>
            <a:endParaRPr lang="en-US" dirty="0">
              <a:latin typeface="Aptos" panose="020B0004020202020204" pitchFamily="34" charset="0"/>
            </a:endParaRPr>
          </a:p>
        </p:txBody>
      </p:sp>
      <p:pic>
        <p:nvPicPr>
          <p:cNvPr id="7" name="Image 2" descr="preencoded.png"/>
          <p:cNvPicPr>
            <a:picLocks noChangeAspect="1"/>
          </p:cNvPicPr>
          <p:nvPr/>
        </p:nvPicPr>
        <p:blipFill>
          <a:blip r:embed="rId5"/>
          <a:stretch>
            <a:fillRect/>
          </a:stretch>
        </p:blipFill>
        <p:spPr>
          <a:xfrm>
            <a:off x="4104084" y="4378643"/>
            <a:ext cx="525304" cy="525304"/>
          </a:xfrm>
          <a:prstGeom prst="rect">
            <a:avLst/>
          </a:prstGeom>
        </p:spPr>
      </p:pic>
      <p:sp>
        <p:nvSpPr>
          <p:cNvPr id="8" name="Text 3"/>
          <p:cNvSpPr/>
          <p:nvPr/>
        </p:nvSpPr>
        <p:spPr>
          <a:xfrm>
            <a:off x="4839414" y="4341971"/>
            <a:ext cx="2318147" cy="328255"/>
          </a:xfrm>
          <a:prstGeom prst="rect">
            <a:avLst/>
          </a:prstGeom>
          <a:noFill/>
          <a:ln/>
        </p:spPr>
        <p:txBody>
          <a:bodyPr wrap="none" lIns="0" tIns="0" rIns="0" bIns="0" rtlCol="0" anchor="t"/>
          <a:lstStyle/>
          <a:p>
            <a:pPr marL="0" indent="0" algn="l">
              <a:lnSpc>
                <a:spcPts val="25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Axios</a:t>
            </a:r>
            <a:endParaRPr lang="en-US" sz="2400" dirty="0">
              <a:latin typeface="Aptos" panose="020B0004020202020204" pitchFamily="34" charset="0"/>
            </a:endParaRPr>
          </a:p>
        </p:txBody>
      </p:sp>
      <p:sp>
        <p:nvSpPr>
          <p:cNvPr id="9" name="Text 4"/>
          <p:cNvSpPr/>
          <p:nvPr/>
        </p:nvSpPr>
        <p:spPr>
          <a:xfrm>
            <a:off x="4839414" y="4796195"/>
            <a:ext cx="2318147" cy="2689860"/>
          </a:xfrm>
          <a:prstGeom prst="rect">
            <a:avLst/>
          </a:prstGeom>
          <a:noFill/>
          <a:ln/>
        </p:spPr>
        <p:txBody>
          <a:bodyPr wrap="square" lIns="0" tIns="0" rIns="0" bIns="0" rtlCol="0" anchor="t"/>
          <a:lstStyle/>
          <a:p>
            <a:pPr marL="0" indent="0" algn="l">
              <a:lnSpc>
                <a:spcPts val="26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Promise-based HTTP client for seamless API communication, handling requests and responses with effective error management between frontend and backend.</a:t>
            </a:r>
            <a:endParaRPr lang="en-US" dirty="0">
              <a:latin typeface="Aptos" panose="020B0004020202020204" pitchFamily="34" charset="0"/>
            </a:endParaRPr>
          </a:p>
        </p:txBody>
      </p:sp>
      <p:pic>
        <p:nvPicPr>
          <p:cNvPr id="10" name="Image 3" descr="preencoded.png"/>
          <p:cNvPicPr>
            <a:picLocks noChangeAspect="1"/>
          </p:cNvPicPr>
          <p:nvPr/>
        </p:nvPicPr>
        <p:blipFill>
          <a:blip r:embed="rId6"/>
          <a:stretch>
            <a:fillRect/>
          </a:stretch>
        </p:blipFill>
        <p:spPr>
          <a:xfrm>
            <a:off x="7472720" y="4378643"/>
            <a:ext cx="525304" cy="525304"/>
          </a:xfrm>
          <a:prstGeom prst="rect">
            <a:avLst/>
          </a:prstGeom>
        </p:spPr>
      </p:pic>
      <p:sp>
        <p:nvSpPr>
          <p:cNvPr id="11" name="Text 5"/>
          <p:cNvSpPr/>
          <p:nvPr/>
        </p:nvSpPr>
        <p:spPr>
          <a:xfrm>
            <a:off x="8208050" y="4341971"/>
            <a:ext cx="2318147" cy="328255"/>
          </a:xfrm>
          <a:prstGeom prst="rect">
            <a:avLst/>
          </a:prstGeom>
          <a:noFill/>
          <a:ln/>
        </p:spPr>
        <p:txBody>
          <a:bodyPr wrap="none" lIns="0" tIns="0" rIns="0" bIns="0" rtlCol="0" anchor="t"/>
          <a:lstStyle/>
          <a:p>
            <a:pPr marL="0" indent="0" algn="l">
              <a:lnSpc>
                <a:spcPts val="25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Tailwind CSS</a:t>
            </a:r>
            <a:endParaRPr lang="en-US" sz="2400" dirty="0">
              <a:latin typeface="Aptos" panose="020B0004020202020204" pitchFamily="34" charset="0"/>
            </a:endParaRPr>
          </a:p>
        </p:txBody>
      </p:sp>
      <p:sp>
        <p:nvSpPr>
          <p:cNvPr id="12" name="Text 6"/>
          <p:cNvSpPr/>
          <p:nvPr/>
        </p:nvSpPr>
        <p:spPr>
          <a:xfrm>
            <a:off x="8208050" y="4796195"/>
            <a:ext cx="2318147" cy="2689860"/>
          </a:xfrm>
          <a:prstGeom prst="rect">
            <a:avLst/>
          </a:prstGeom>
          <a:noFill/>
          <a:ln/>
        </p:spPr>
        <p:txBody>
          <a:bodyPr wrap="square" lIns="0" tIns="0" rIns="0" bIns="0" rtlCol="0" anchor="t"/>
          <a:lstStyle/>
          <a:p>
            <a:pPr marL="0" indent="0" algn="l">
              <a:lnSpc>
                <a:spcPts val="26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Utility-first CSS framework providing predefined classes for consistent, modern styling with easy customization via configuration files for flexible branding.</a:t>
            </a:r>
            <a:endParaRPr lang="en-US" dirty="0">
              <a:latin typeface="Aptos" panose="020B0004020202020204" pitchFamily="34" charset="0"/>
            </a:endParaRPr>
          </a:p>
        </p:txBody>
      </p:sp>
      <p:pic>
        <p:nvPicPr>
          <p:cNvPr id="13" name="Image 4" descr="preencoded.png"/>
          <p:cNvPicPr>
            <a:picLocks noChangeAspect="1"/>
          </p:cNvPicPr>
          <p:nvPr/>
        </p:nvPicPr>
        <p:blipFill>
          <a:blip r:embed="rId7"/>
          <a:stretch>
            <a:fillRect/>
          </a:stretch>
        </p:blipFill>
        <p:spPr>
          <a:xfrm>
            <a:off x="10841355" y="4378643"/>
            <a:ext cx="525304" cy="525304"/>
          </a:xfrm>
          <a:prstGeom prst="rect">
            <a:avLst/>
          </a:prstGeom>
        </p:spPr>
      </p:pic>
      <p:sp>
        <p:nvSpPr>
          <p:cNvPr id="14" name="Text 7"/>
          <p:cNvSpPr/>
          <p:nvPr/>
        </p:nvSpPr>
        <p:spPr>
          <a:xfrm>
            <a:off x="11576685" y="4341971"/>
            <a:ext cx="2318266" cy="328255"/>
          </a:xfrm>
          <a:prstGeom prst="rect">
            <a:avLst/>
          </a:prstGeom>
          <a:noFill/>
          <a:ln/>
        </p:spPr>
        <p:txBody>
          <a:bodyPr wrap="none" lIns="0" tIns="0" rIns="0" bIns="0" rtlCol="0" anchor="t"/>
          <a:lstStyle/>
          <a:p>
            <a:pPr marL="0" indent="0" algn="l">
              <a:lnSpc>
                <a:spcPts val="25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FontAwesome</a:t>
            </a:r>
            <a:endParaRPr lang="en-US" sz="2400" dirty="0">
              <a:latin typeface="Aptos" panose="020B0004020202020204" pitchFamily="34" charset="0"/>
            </a:endParaRPr>
          </a:p>
        </p:txBody>
      </p:sp>
      <p:sp>
        <p:nvSpPr>
          <p:cNvPr id="15" name="Text 8"/>
          <p:cNvSpPr/>
          <p:nvPr/>
        </p:nvSpPr>
        <p:spPr>
          <a:xfrm>
            <a:off x="11576685" y="4796195"/>
            <a:ext cx="2318266" cy="2689860"/>
          </a:xfrm>
          <a:prstGeom prst="rect">
            <a:avLst/>
          </a:prstGeom>
          <a:noFill/>
          <a:ln/>
        </p:spPr>
        <p:txBody>
          <a:bodyPr wrap="square" lIns="0" tIns="0" rIns="0" bIns="0" rtlCol="0" anchor="t"/>
          <a:lstStyle/>
          <a:p>
            <a:pPr marL="0" indent="0" algn="l">
              <a:lnSpc>
                <a:spcPts val="26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Popular icon library enhancing UI with various medical and AI icons, providing scalable vector graphics for a clean, professional appearance.</a:t>
            </a:r>
            <a:endParaRPr lang="en-US" dirty="0">
              <a:latin typeface="Aptos" panose="020B00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0872" y="162303"/>
            <a:ext cx="15707089" cy="595498"/>
            <a:chOff x="0" y="-79376"/>
            <a:chExt cx="31198235" cy="1292926"/>
          </a:xfrm>
        </p:grpSpPr>
        <p:sp>
          <p:nvSpPr>
            <p:cNvPr id="3" name="Freeform 3"/>
            <p:cNvSpPr/>
            <p:nvPr/>
          </p:nvSpPr>
          <p:spPr>
            <a:xfrm>
              <a:off x="0" y="0"/>
              <a:ext cx="23781969" cy="1213550"/>
            </a:xfrm>
            <a:custGeom>
              <a:avLst/>
              <a:gdLst/>
              <a:ahLst/>
              <a:cxnLst/>
              <a:rect l="l" t="t" r="r" b="b"/>
              <a:pathLst>
                <a:path w="23781969" h="1213550">
                  <a:moveTo>
                    <a:pt x="0" y="0"/>
                  </a:moveTo>
                  <a:lnTo>
                    <a:pt x="23781969" y="0"/>
                  </a:lnTo>
                  <a:lnTo>
                    <a:pt x="23781969" y="1213550"/>
                  </a:lnTo>
                  <a:lnTo>
                    <a:pt x="0" y="1213550"/>
                  </a:lnTo>
                  <a:close/>
                </a:path>
              </a:pathLst>
            </a:custGeom>
            <a:solidFill>
              <a:srgbClr val="000000">
                <a:alpha val="0"/>
              </a:srgbClr>
            </a:solidFill>
          </p:spPr>
          <p:txBody>
            <a:bodyPr/>
            <a:lstStyle/>
            <a:p>
              <a:endParaRPr lang="en-US" sz="1400">
                <a:latin typeface="Aptos" panose="020B0004020202020204" pitchFamily="34" charset="0"/>
              </a:endParaRPr>
            </a:p>
          </p:txBody>
        </p:sp>
        <p:sp>
          <p:nvSpPr>
            <p:cNvPr id="4" name="TextBox 4"/>
            <p:cNvSpPr txBox="1"/>
            <p:nvPr/>
          </p:nvSpPr>
          <p:spPr>
            <a:xfrm>
              <a:off x="7416267" y="-79376"/>
              <a:ext cx="23781968" cy="1184975"/>
            </a:xfrm>
            <a:prstGeom prst="rect">
              <a:avLst/>
            </a:prstGeom>
          </p:spPr>
          <p:txBody>
            <a:bodyPr lIns="0" tIns="0" rIns="0" bIns="0" rtlCol="0" anchor="t"/>
            <a:lstStyle/>
            <a:p>
              <a:pPr>
                <a:lnSpc>
                  <a:spcPts val="3629"/>
                </a:lnSpc>
              </a:pPr>
              <a:r>
                <a:rPr lang="en-US" sz="3600" dirty="0">
                  <a:solidFill>
                    <a:srgbClr val="505468"/>
                  </a:solidFill>
                  <a:latin typeface="Aptos" panose="020B0004020202020204" pitchFamily="34" charset="0"/>
                  <a:sym typeface="Arimo Bold"/>
                </a:rPr>
                <a:t>Future Enhancements</a:t>
              </a:r>
            </a:p>
          </p:txBody>
        </p:sp>
      </p:grpSp>
      <p:grpSp>
        <p:nvGrpSpPr>
          <p:cNvPr id="5" name="Group 5"/>
          <p:cNvGrpSpPr/>
          <p:nvPr/>
        </p:nvGrpSpPr>
        <p:grpSpPr>
          <a:xfrm>
            <a:off x="340872" y="522918"/>
            <a:ext cx="13948656" cy="7546069"/>
            <a:chOff x="-1064161" y="0"/>
            <a:chExt cx="23247760" cy="12697137"/>
          </a:xfrm>
        </p:grpSpPr>
        <p:sp>
          <p:nvSpPr>
            <p:cNvPr id="6" name="Freeform 6"/>
            <p:cNvSpPr/>
            <p:nvPr/>
          </p:nvSpPr>
          <p:spPr>
            <a:xfrm>
              <a:off x="0" y="0"/>
              <a:ext cx="22183599" cy="12697137"/>
            </a:xfrm>
            <a:custGeom>
              <a:avLst/>
              <a:gdLst/>
              <a:ahLst/>
              <a:cxnLst/>
              <a:rect l="l" t="t" r="r" b="b"/>
              <a:pathLst>
                <a:path w="22183599" h="12697137">
                  <a:moveTo>
                    <a:pt x="0" y="0"/>
                  </a:moveTo>
                  <a:lnTo>
                    <a:pt x="22183599" y="0"/>
                  </a:lnTo>
                  <a:lnTo>
                    <a:pt x="22183599" y="12697137"/>
                  </a:lnTo>
                  <a:lnTo>
                    <a:pt x="0" y="12697137"/>
                  </a:lnTo>
                  <a:close/>
                </a:path>
              </a:pathLst>
            </a:custGeom>
            <a:solidFill>
              <a:srgbClr val="000000">
                <a:alpha val="0"/>
              </a:srgbClr>
            </a:solidFill>
          </p:spPr>
          <p:txBody>
            <a:bodyPr/>
            <a:lstStyle/>
            <a:p>
              <a:endParaRPr lang="en-US" sz="1400">
                <a:latin typeface="Aptos" panose="020B0004020202020204" pitchFamily="34" charset="0"/>
              </a:endParaRPr>
            </a:p>
          </p:txBody>
        </p:sp>
        <p:sp>
          <p:nvSpPr>
            <p:cNvPr id="7" name="TextBox 7"/>
            <p:cNvSpPr txBox="1"/>
            <p:nvPr/>
          </p:nvSpPr>
          <p:spPr>
            <a:xfrm>
              <a:off x="-1064161" y="1659806"/>
              <a:ext cx="20626395" cy="10044291"/>
            </a:xfrm>
            <a:prstGeom prst="rect">
              <a:avLst/>
            </a:prstGeom>
          </p:spPr>
          <p:txBody>
            <a:bodyPr lIns="0" tIns="0" rIns="0" bIns="0" rtlCol="0" anchor="ctr"/>
            <a:lstStyle/>
            <a:p>
              <a:pPr algn="just">
                <a:lnSpc>
                  <a:spcPts val="2750"/>
                </a:lnSpc>
              </a:pPr>
              <a:r>
                <a:rPr lang="en-US" sz="2000" dirty="0">
                  <a:solidFill>
                    <a:srgbClr val="5B5F71"/>
                  </a:solidFill>
                  <a:latin typeface="Aptos" panose="020B0004020202020204" pitchFamily="34" charset="0"/>
                  <a:sym typeface="Calibri (MS) Bold"/>
                </a:rPr>
                <a:t>Improved Model Accuracy:</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Continuously improving AI models (like GPT-4, GPT-4o-Mini) for higher precision in medical analysis and recommendations.</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Incorporating advanced natural language processing (NLP) techniques for more accurate symptom understanding and query resolution.</a:t>
              </a:r>
            </a:p>
            <a:p>
              <a:pPr algn="just">
                <a:lnSpc>
                  <a:spcPts val="2750"/>
                </a:lnSpc>
              </a:pPr>
              <a:r>
                <a:rPr lang="en-US" sz="2000" dirty="0">
                  <a:solidFill>
                    <a:srgbClr val="5B5F71"/>
                  </a:solidFill>
                  <a:latin typeface="Aptos" panose="020B0004020202020204" pitchFamily="34" charset="0"/>
                  <a:sym typeface="Calibri (MS) Bold"/>
                </a:rPr>
                <a:t>Enhanced UI/UX:</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Making the interface more user-friendly, interactive, and responsive.</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Incorporating accessibility features for better inclusivity.</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Improved visualizations for medical reports and recommendations.</a:t>
              </a:r>
            </a:p>
            <a:p>
              <a:pPr algn="just">
                <a:lnSpc>
                  <a:spcPts val="2750"/>
                </a:lnSpc>
              </a:pPr>
              <a:r>
                <a:rPr lang="en-US" sz="2000" dirty="0">
                  <a:solidFill>
                    <a:srgbClr val="5B5F71"/>
                  </a:solidFill>
                  <a:latin typeface="Aptos" panose="020B0004020202020204" pitchFamily="34" charset="0"/>
                  <a:sym typeface="Calibri (MS) Bold"/>
                </a:rPr>
                <a:t>More Medical Domains (ECG, MRI, etc.):</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Expanding capabilities to analyze data from more medical domains beyond text-based interaction.</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Integration of AI models trained specifically for analyzing ECG, MRI, etc.</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Developing multimodal systems for comprehensive health analysis.</a:t>
              </a:r>
            </a:p>
            <a:p>
              <a:pPr algn="just">
                <a:lnSpc>
                  <a:spcPts val="2750"/>
                </a:lnSpc>
              </a:pPr>
              <a:r>
                <a:rPr lang="en-US" sz="2000" dirty="0">
                  <a:solidFill>
                    <a:srgbClr val="5B5F71"/>
                  </a:solidFill>
                  <a:latin typeface="Aptos" panose="020B0004020202020204" pitchFamily="34" charset="0"/>
                  <a:sym typeface="Calibri (MS) Bold"/>
                </a:rPr>
                <a:t>Cloud Deployment &amp; Scalability:</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Deploying the system on cloud platforms (AWS, Azure, GCP) for high availability and scalability.</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Leveraging microservices architecture for handling various agents efficiently.</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Ensuring efficient load-balancing and scaling during peak usage times.</a:t>
              </a:r>
            </a:p>
            <a:p>
              <a:pPr algn="just">
                <a:lnSpc>
                  <a:spcPts val="2750"/>
                </a:lnSpc>
              </a:pPr>
              <a:r>
                <a:rPr lang="en-US" sz="2000" dirty="0">
                  <a:solidFill>
                    <a:srgbClr val="5B5F71"/>
                  </a:solidFill>
                  <a:latin typeface="Aptos" panose="020B0004020202020204" pitchFamily="34" charset="0"/>
                  <a:sym typeface="Calibri (MS) Bold"/>
                </a:rPr>
                <a:t>HIPAA Compliance:</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Health Insurance Portability and Accountability Act (HIPAA) is a US regulation ensuring data privacy and security for medical information.</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Implementing security measures such as encryption, secure data transfer, and access control.</a:t>
              </a:r>
            </a:p>
            <a:p>
              <a:pPr marL="582930" lvl="1" indent="-291465" algn="just">
                <a:lnSpc>
                  <a:spcPts val="2889"/>
                </a:lnSpc>
                <a:buFont typeface="Arial"/>
                <a:buChar char="•"/>
              </a:pPr>
              <a:r>
                <a:rPr lang="en-US" sz="1600" dirty="0">
                  <a:solidFill>
                    <a:srgbClr val="5B5F71"/>
                  </a:solidFill>
                  <a:latin typeface="Aptos" panose="020B0004020202020204" pitchFamily="34" charset="0"/>
                  <a:sym typeface="Calibri (MS)"/>
                </a:rPr>
                <a:t>Ensuring the system meets required standards for confidentiality, integrity, and availability of medical data.</a:t>
              </a:r>
            </a:p>
            <a:p>
              <a:pPr algn="just">
                <a:lnSpc>
                  <a:spcPts val="2483"/>
                </a:lnSpc>
              </a:pPr>
              <a:endParaRPr lang="en-US" sz="2000" dirty="0">
                <a:solidFill>
                  <a:srgbClr val="000000"/>
                </a:solidFill>
                <a:latin typeface="Aptos" panose="020B0004020202020204" pitchFamily="34" charset="0"/>
                <a:ea typeface="Calibri (MS)"/>
                <a:cs typeface="Calibri (MS)"/>
                <a:sym typeface="Calibri (MS)"/>
              </a:endParaRPr>
            </a:p>
          </p:txBody>
        </p:sp>
      </p:grpSp>
      <p:sp>
        <p:nvSpPr>
          <p:cNvPr id="8" name="Footer Placeholder 7">
            <a:extLst>
              <a:ext uri="{FF2B5EF4-FFF2-40B4-BE49-F238E27FC236}">
                <a16:creationId xmlns:a16="http://schemas.microsoft.com/office/drawing/2014/main" id="{54259915-F12B-9089-8F50-05174F0DD8B2}"/>
              </a:ext>
            </a:extLst>
          </p:cNvPr>
          <p:cNvSpPr>
            <a:spLocks noGrp="1"/>
          </p:cNvSpPr>
          <p:nvPr>
            <p:ph type="ftr" sz="quarter" idx="11"/>
          </p:nvPr>
        </p:nvSpPr>
        <p:spPr/>
        <p:txBody>
          <a:bodyPr/>
          <a:lstStyle/>
          <a:p>
            <a:r>
              <a:rPr lang="en-US" dirty="0">
                <a:latin typeface="Aptos" panose="020B0004020202020204" pitchFamily="34" charset="0"/>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445770" y="350282"/>
            <a:ext cx="7418070" cy="398026"/>
          </a:xfrm>
          <a:prstGeom prst="rect">
            <a:avLst/>
          </a:prstGeom>
          <a:noFill/>
          <a:ln/>
        </p:spPr>
        <p:txBody>
          <a:bodyPr wrap="none" lIns="0" tIns="0" rIns="0" bIns="0" rtlCol="0" anchor="t"/>
          <a:lstStyle/>
          <a:p>
            <a:pPr marL="0" indent="0" algn="l">
              <a:lnSpc>
                <a:spcPts val="3100"/>
              </a:lnSpc>
              <a:buNone/>
            </a:pPr>
            <a:r>
              <a:rPr lang="en-US" sz="3600" dirty="0">
                <a:solidFill>
                  <a:srgbClr val="505468"/>
                </a:solidFill>
                <a:latin typeface="Aptos" panose="020B0004020202020204" pitchFamily="34" charset="0"/>
                <a:ea typeface="Instrument Sans Semi Bold" pitchFamily="34" charset="-122"/>
                <a:cs typeface="Instrument Sans Semi Bold" pitchFamily="34" charset="-120"/>
              </a:rPr>
              <a:t>Transforming Healthcare Through AI</a:t>
            </a:r>
            <a:endParaRPr lang="en-US" sz="3600" dirty="0">
              <a:latin typeface="Aptos" panose="020B0004020202020204" pitchFamily="34" charset="0"/>
            </a:endParaRPr>
          </a:p>
        </p:txBody>
      </p:sp>
      <p:sp>
        <p:nvSpPr>
          <p:cNvPr id="4" name="Text 1"/>
          <p:cNvSpPr/>
          <p:nvPr/>
        </p:nvSpPr>
        <p:spPr>
          <a:xfrm>
            <a:off x="445770" y="1425500"/>
            <a:ext cx="8252460" cy="398026"/>
          </a:xfrm>
          <a:prstGeom prst="rect">
            <a:avLst/>
          </a:prstGeom>
          <a:noFill/>
          <a:ln/>
        </p:spPr>
        <p:txBody>
          <a:bodyPr wrap="none" lIns="0" tIns="0" rIns="0" bIns="0" rtlCol="0" anchor="t"/>
          <a:lstStyle/>
          <a:p>
            <a:pPr marL="0" indent="0" algn="ctr">
              <a:lnSpc>
                <a:spcPts val="3300"/>
              </a:lnSpc>
              <a:buNone/>
            </a:pPr>
            <a:r>
              <a:rPr lang="en-US" sz="5400" dirty="0">
                <a:solidFill>
                  <a:srgbClr val="5B5F71"/>
                </a:solidFill>
                <a:latin typeface="Aptos" panose="020B0004020202020204" pitchFamily="34" charset="0"/>
                <a:ea typeface="Instrument Sans Semi Bold" pitchFamily="34" charset="-122"/>
                <a:cs typeface="Instrument Sans Semi Bold" pitchFamily="34" charset="-120"/>
              </a:rPr>
              <a:t>24/7</a:t>
            </a:r>
            <a:endParaRPr lang="en-US" sz="5400" dirty="0">
              <a:latin typeface="Aptos" panose="020B0004020202020204" pitchFamily="34" charset="0"/>
            </a:endParaRPr>
          </a:p>
        </p:txBody>
      </p:sp>
      <p:sp>
        <p:nvSpPr>
          <p:cNvPr id="5" name="Text 2"/>
          <p:cNvSpPr/>
          <p:nvPr/>
        </p:nvSpPr>
        <p:spPr>
          <a:xfrm>
            <a:off x="3775829" y="1950070"/>
            <a:ext cx="1592342" cy="198953"/>
          </a:xfrm>
          <a:prstGeom prst="rect">
            <a:avLst/>
          </a:prstGeom>
          <a:noFill/>
          <a:ln/>
        </p:spPr>
        <p:txBody>
          <a:bodyPr wrap="none" lIns="0" tIns="0" rIns="0" bIns="0" rtlCol="0" anchor="t"/>
          <a:lstStyle/>
          <a:p>
            <a:pPr marL="0" indent="0" algn="ctr">
              <a:lnSpc>
                <a:spcPts val="15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Availability</a:t>
            </a:r>
            <a:endParaRPr lang="en-US" sz="2400" dirty="0">
              <a:latin typeface="Aptos" panose="020B0004020202020204" pitchFamily="34" charset="0"/>
            </a:endParaRPr>
          </a:p>
        </p:txBody>
      </p:sp>
      <p:sp>
        <p:nvSpPr>
          <p:cNvPr id="6" name="Text 3"/>
          <p:cNvSpPr/>
          <p:nvPr/>
        </p:nvSpPr>
        <p:spPr>
          <a:xfrm>
            <a:off x="445770" y="2269826"/>
            <a:ext cx="8252460" cy="203835"/>
          </a:xfrm>
          <a:prstGeom prst="rect">
            <a:avLst/>
          </a:prstGeom>
          <a:noFill/>
          <a:ln/>
        </p:spPr>
        <p:txBody>
          <a:bodyPr wrap="none" lIns="0" tIns="0" rIns="0" bIns="0" rtlCol="0" anchor="t"/>
          <a:lstStyle/>
          <a:p>
            <a:pPr marL="0" indent="0" algn="ctr">
              <a:lnSpc>
                <a:spcPts val="16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Continuous access to medical insights</a:t>
            </a:r>
            <a:endParaRPr lang="en-US" dirty="0">
              <a:latin typeface="Aptos" panose="020B0004020202020204" pitchFamily="34" charset="0"/>
            </a:endParaRPr>
          </a:p>
        </p:txBody>
      </p:sp>
      <p:sp>
        <p:nvSpPr>
          <p:cNvPr id="7" name="Text 4"/>
          <p:cNvSpPr/>
          <p:nvPr/>
        </p:nvSpPr>
        <p:spPr>
          <a:xfrm>
            <a:off x="485775" y="2848222"/>
            <a:ext cx="8252460" cy="420291"/>
          </a:xfrm>
          <a:prstGeom prst="rect">
            <a:avLst/>
          </a:prstGeom>
          <a:noFill/>
          <a:ln/>
        </p:spPr>
        <p:txBody>
          <a:bodyPr wrap="none" lIns="0" tIns="0" rIns="0" bIns="0" rtlCol="0" anchor="t"/>
          <a:lstStyle/>
          <a:p>
            <a:pPr marL="0" indent="0" algn="ctr">
              <a:lnSpc>
                <a:spcPts val="3300"/>
              </a:lnSpc>
              <a:buNone/>
            </a:pPr>
            <a:r>
              <a:rPr lang="en-US" sz="5400" dirty="0">
                <a:solidFill>
                  <a:srgbClr val="5B5F71"/>
                </a:solidFill>
                <a:latin typeface="Aptos" panose="020B0004020202020204" pitchFamily="34" charset="0"/>
                <a:ea typeface="Instrument Sans Semi Bold" pitchFamily="34" charset="-122"/>
                <a:cs typeface="Instrument Sans Semi Bold" pitchFamily="34" charset="-120"/>
              </a:rPr>
              <a:t>3</a:t>
            </a:r>
            <a:endParaRPr lang="en-US" sz="5400" dirty="0">
              <a:latin typeface="Aptos" panose="020B0004020202020204" pitchFamily="34" charset="0"/>
            </a:endParaRPr>
          </a:p>
        </p:txBody>
      </p:sp>
      <p:sp>
        <p:nvSpPr>
          <p:cNvPr id="8" name="Text 5"/>
          <p:cNvSpPr/>
          <p:nvPr/>
        </p:nvSpPr>
        <p:spPr>
          <a:xfrm>
            <a:off x="3775829" y="3388104"/>
            <a:ext cx="1592342" cy="198953"/>
          </a:xfrm>
          <a:prstGeom prst="rect">
            <a:avLst/>
          </a:prstGeom>
          <a:noFill/>
          <a:ln/>
        </p:spPr>
        <p:txBody>
          <a:bodyPr wrap="none" lIns="0" tIns="0" rIns="0" bIns="0" rtlCol="0" anchor="t"/>
          <a:lstStyle/>
          <a:p>
            <a:pPr marL="0" indent="0" algn="ctr">
              <a:lnSpc>
                <a:spcPts val="15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Languages</a:t>
            </a:r>
            <a:endParaRPr lang="en-US" sz="2400" dirty="0">
              <a:latin typeface="Aptos" panose="020B0004020202020204" pitchFamily="34" charset="0"/>
            </a:endParaRPr>
          </a:p>
        </p:txBody>
      </p:sp>
      <p:sp>
        <p:nvSpPr>
          <p:cNvPr id="9" name="Text 6"/>
          <p:cNvSpPr/>
          <p:nvPr/>
        </p:nvSpPr>
        <p:spPr>
          <a:xfrm>
            <a:off x="445770" y="3737983"/>
            <a:ext cx="8252460" cy="203835"/>
          </a:xfrm>
          <a:prstGeom prst="rect">
            <a:avLst/>
          </a:prstGeom>
          <a:noFill/>
          <a:ln/>
        </p:spPr>
        <p:txBody>
          <a:bodyPr wrap="none" lIns="0" tIns="0" rIns="0" bIns="0" rtlCol="0" anchor="t"/>
          <a:lstStyle/>
          <a:p>
            <a:pPr marL="0" indent="0" algn="ctr">
              <a:lnSpc>
                <a:spcPts val="16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Global accessibility through translation</a:t>
            </a:r>
            <a:endParaRPr lang="en-US" dirty="0">
              <a:latin typeface="Aptos" panose="020B0004020202020204" pitchFamily="34" charset="0"/>
            </a:endParaRPr>
          </a:p>
        </p:txBody>
      </p:sp>
      <p:sp>
        <p:nvSpPr>
          <p:cNvPr id="10" name="Text 7"/>
          <p:cNvSpPr/>
          <p:nvPr/>
        </p:nvSpPr>
        <p:spPr>
          <a:xfrm>
            <a:off x="445770" y="4418296"/>
            <a:ext cx="8252460" cy="420291"/>
          </a:xfrm>
          <a:prstGeom prst="rect">
            <a:avLst/>
          </a:prstGeom>
          <a:noFill/>
          <a:ln/>
        </p:spPr>
        <p:txBody>
          <a:bodyPr wrap="none" lIns="0" tIns="0" rIns="0" bIns="0" rtlCol="0" anchor="t"/>
          <a:lstStyle/>
          <a:p>
            <a:pPr marL="0" indent="0" algn="ctr">
              <a:lnSpc>
                <a:spcPts val="3300"/>
              </a:lnSpc>
              <a:buNone/>
            </a:pPr>
            <a:r>
              <a:rPr lang="en-US" sz="5400" dirty="0">
                <a:solidFill>
                  <a:srgbClr val="5B5F71"/>
                </a:solidFill>
                <a:latin typeface="Aptos" panose="020B0004020202020204" pitchFamily="34" charset="0"/>
                <a:ea typeface="Instrument Sans Semi Bold" pitchFamily="34" charset="-122"/>
                <a:cs typeface="Instrument Sans Semi Bold" pitchFamily="34" charset="-120"/>
              </a:rPr>
              <a:t>3</a:t>
            </a:r>
            <a:endParaRPr lang="en-US" sz="5400" dirty="0">
              <a:latin typeface="Aptos" panose="020B0004020202020204" pitchFamily="34" charset="0"/>
            </a:endParaRPr>
          </a:p>
        </p:txBody>
      </p:sp>
      <p:sp>
        <p:nvSpPr>
          <p:cNvPr id="11" name="Text 8"/>
          <p:cNvSpPr/>
          <p:nvPr/>
        </p:nvSpPr>
        <p:spPr>
          <a:xfrm>
            <a:off x="3775829" y="4979220"/>
            <a:ext cx="1592342" cy="198953"/>
          </a:xfrm>
          <a:prstGeom prst="rect">
            <a:avLst/>
          </a:prstGeom>
          <a:noFill/>
          <a:ln/>
        </p:spPr>
        <p:txBody>
          <a:bodyPr wrap="none" lIns="0" tIns="0" rIns="0" bIns="0" rtlCol="0" anchor="t"/>
          <a:lstStyle/>
          <a:p>
            <a:pPr marL="0" indent="0" algn="ctr">
              <a:lnSpc>
                <a:spcPts val="15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Medical Approaches</a:t>
            </a:r>
            <a:endParaRPr lang="en-US" sz="2400" dirty="0">
              <a:latin typeface="Aptos" panose="020B0004020202020204" pitchFamily="34" charset="0"/>
            </a:endParaRPr>
          </a:p>
        </p:txBody>
      </p:sp>
      <p:sp>
        <p:nvSpPr>
          <p:cNvPr id="12" name="Text 9"/>
          <p:cNvSpPr/>
          <p:nvPr/>
        </p:nvSpPr>
        <p:spPr>
          <a:xfrm>
            <a:off x="445770" y="5308057"/>
            <a:ext cx="8252460" cy="203835"/>
          </a:xfrm>
          <a:prstGeom prst="rect">
            <a:avLst/>
          </a:prstGeom>
          <a:noFill/>
          <a:ln/>
        </p:spPr>
        <p:txBody>
          <a:bodyPr wrap="none" lIns="0" tIns="0" rIns="0" bIns="0" rtlCol="0" anchor="t"/>
          <a:lstStyle/>
          <a:p>
            <a:pPr marL="0" indent="0" algn="ctr">
              <a:lnSpc>
                <a:spcPts val="1600"/>
              </a:lnSpc>
              <a:buNone/>
            </a:pPr>
            <a:r>
              <a:rPr lang="en-US" dirty="0">
                <a:solidFill>
                  <a:srgbClr val="5B5F71"/>
                </a:solidFill>
                <a:latin typeface="Aptos" panose="020B0004020202020204" pitchFamily="34" charset="0"/>
              </a:rPr>
              <a:t>Allopathic, Ayurvedic, and Integrative Medicine</a:t>
            </a:r>
          </a:p>
        </p:txBody>
      </p:sp>
      <p:sp>
        <p:nvSpPr>
          <p:cNvPr id="16" name="Text 13"/>
          <p:cNvSpPr/>
          <p:nvPr/>
        </p:nvSpPr>
        <p:spPr>
          <a:xfrm>
            <a:off x="445770" y="6030542"/>
            <a:ext cx="8481060" cy="1848776"/>
          </a:xfrm>
          <a:prstGeom prst="rect">
            <a:avLst/>
          </a:prstGeom>
          <a:noFill/>
          <a:ln/>
        </p:spPr>
        <p:txBody>
          <a:bodyPr wrap="square" lIns="0" tIns="0" rIns="0" bIns="0" rtlCol="0" anchor="t"/>
          <a:lstStyle/>
          <a:p>
            <a:pPr marL="0" indent="0" algn="l">
              <a:lnSpc>
                <a:spcPts val="16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Symptomatrix represents the future of healthcare analysis—where advanced AI meets user-friendly design to deliver accessible medical insights. By combining multiple specialized agents with a seamless interface, we're creating a system that empowers both patients and providers with immediate, comprehensive health information.</a:t>
            </a:r>
          </a:p>
          <a:p>
            <a:pPr marL="0" indent="0" algn="l">
              <a:lnSpc>
                <a:spcPts val="1600"/>
              </a:lnSpc>
              <a:buNone/>
            </a:pPr>
            <a:endParaRPr lang="en-US" dirty="0">
              <a:solidFill>
                <a:srgbClr val="5B5F71"/>
              </a:solidFill>
              <a:latin typeface="Aptos" panose="020B0004020202020204" pitchFamily="34" charset="0"/>
              <a:ea typeface="Instrument Sans Medium" pitchFamily="34" charset="-122"/>
              <a:cs typeface="Instrument Sans Medium" pitchFamily="34" charset="-120"/>
            </a:endParaRPr>
          </a:p>
          <a:p>
            <a:pPr>
              <a:lnSpc>
                <a:spcPts val="1600"/>
              </a:lnSpc>
            </a:pPr>
            <a:r>
              <a:rPr lang="en-US" dirty="0">
                <a:solidFill>
                  <a:srgbClr val="5B5F71"/>
                </a:solidFill>
                <a:latin typeface="Aptos" panose="020B0004020202020204" pitchFamily="34" charset="0"/>
                <a:ea typeface="Instrument Sans Medium" pitchFamily="34" charset="-122"/>
                <a:cs typeface="Instrument Sans Medium" pitchFamily="34" charset="-120"/>
              </a:rPr>
              <a:t>Our vision extends beyond current capabilities, with a roadmap for continuous improvement in accuracy, usability, and scope. Join us as we bridge the gap between complex medical data and actionable healthcare insights.</a:t>
            </a:r>
            <a:endParaRPr lang="en-US" dirty="0">
              <a:latin typeface="Aptos" panose="020B0004020202020204" pitchFamily="34" charset="0"/>
            </a:endParaRPr>
          </a:p>
          <a:p>
            <a:pPr marL="0" indent="0" algn="l">
              <a:lnSpc>
                <a:spcPts val="1600"/>
              </a:lnSpc>
              <a:buNone/>
            </a:pPr>
            <a:endParaRPr lang="en-US" dirty="0">
              <a:latin typeface="Aptos" panose="020B0004020202020204" pitchFamily="34" charset="0"/>
            </a:endParaRPr>
          </a:p>
        </p:txBody>
      </p:sp>
      <p:pic>
        <p:nvPicPr>
          <p:cNvPr id="13" name="Image 0" descr="preencoded.png">
            <a:extLst>
              <a:ext uri="{FF2B5EF4-FFF2-40B4-BE49-F238E27FC236}">
                <a16:creationId xmlns:a16="http://schemas.microsoft.com/office/drawing/2014/main" id="{63CE3372-30A8-0BF6-47B8-54581E1598F1}"/>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1EC08947-C0E2-A423-0DD2-5389C8D8F87B}"/>
              </a:ext>
            </a:extLst>
          </p:cNvPr>
          <p:cNvSpPr txBox="1"/>
          <p:nvPr/>
        </p:nvSpPr>
        <p:spPr>
          <a:xfrm>
            <a:off x="409179" y="130628"/>
            <a:ext cx="12012410" cy="590125"/>
          </a:xfrm>
          <a:prstGeom prst="rect">
            <a:avLst/>
          </a:prstGeom>
        </p:spPr>
        <p:txBody>
          <a:bodyPr lIns="0" tIns="0" rIns="0" bIns="0" rtlCol="0" anchor="t"/>
          <a:lstStyle/>
          <a:p>
            <a:pPr>
              <a:lnSpc>
                <a:spcPts val="3629"/>
              </a:lnSpc>
            </a:pPr>
            <a:r>
              <a:rPr lang="en-US" sz="3360" b="1" spc="-120" dirty="0">
                <a:solidFill>
                  <a:srgbClr val="44546A"/>
                </a:solidFill>
                <a:latin typeface="Arimo Bold"/>
                <a:ea typeface="Arimo Bold"/>
                <a:cs typeface="Arimo Bold"/>
                <a:sym typeface="Arimo Bold"/>
              </a:rPr>
              <a:t>Application Screen Shot </a:t>
            </a:r>
          </a:p>
        </p:txBody>
      </p:sp>
      <p:pic>
        <p:nvPicPr>
          <p:cNvPr id="6" name="Picture 5">
            <a:extLst>
              <a:ext uri="{FF2B5EF4-FFF2-40B4-BE49-F238E27FC236}">
                <a16:creationId xmlns:a16="http://schemas.microsoft.com/office/drawing/2014/main" id="{06E885C1-855D-3CB7-71B4-AF9535EF5D7C}"/>
              </a:ext>
            </a:extLst>
          </p:cNvPr>
          <p:cNvPicPr>
            <a:picLocks noChangeAspect="1"/>
          </p:cNvPicPr>
          <p:nvPr/>
        </p:nvPicPr>
        <p:blipFill>
          <a:blip r:embed="rId2"/>
          <a:stretch>
            <a:fillRect/>
          </a:stretch>
        </p:blipFill>
        <p:spPr>
          <a:xfrm>
            <a:off x="7325180" y="4486866"/>
            <a:ext cx="7104510" cy="3420000"/>
          </a:xfrm>
          <a:prstGeom prst="rect">
            <a:avLst/>
          </a:prstGeom>
        </p:spPr>
      </p:pic>
      <p:pic>
        <p:nvPicPr>
          <p:cNvPr id="9" name="Picture 8">
            <a:extLst>
              <a:ext uri="{FF2B5EF4-FFF2-40B4-BE49-F238E27FC236}">
                <a16:creationId xmlns:a16="http://schemas.microsoft.com/office/drawing/2014/main" id="{B958CEC7-8850-7510-417D-A243DC0C0F74}"/>
              </a:ext>
            </a:extLst>
          </p:cNvPr>
          <p:cNvPicPr>
            <a:picLocks noChangeAspect="1"/>
          </p:cNvPicPr>
          <p:nvPr/>
        </p:nvPicPr>
        <p:blipFill>
          <a:blip r:embed="rId3"/>
          <a:stretch>
            <a:fillRect/>
          </a:stretch>
        </p:blipFill>
        <p:spPr>
          <a:xfrm>
            <a:off x="7315200" y="839388"/>
            <a:ext cx="7114490" cy="3420000"/>
          </a:xfrm>
          <a:prstGeom prst="rect">
            <a:avLst/>
          </a:prstGeom>
        </p:spPr>
      </p:pic>
      <p:pic>
        <p:nvPicPr>
          <p:cNvPr id="11" name="Picture 10">
            <a:extLst>
              <a:ext uri="{FF2B5EF4-FFF2-40B4-BE49-F238E27FC236}">
                <a16:creationId xmlns:a16="http://schemas.microsoft.com/office/drawing/2014/main" id="{56EB9914-35D1-05A4-D2FB-E581135D9E5C}"/>
              </a:ext>
            </a:extLst>
          </p:cNvPr>
          <p:cNvPicPr>
            <a:picLocks noChangeAspect="1"/>
          </p:cNvPicPr>
          <p:nvPr/>
        </p:nvPicPr>
        <p:blipFill>
          <a:blip r:embed="rId4"/>
          <a:stretch>
            <a:fillRect/>
          </a:stretch>
        </p:blipFill>
        <p:spPr>
          <a:xfrm>
            <a:off x="228436" y="4486866"/>
            <a:ext cx="6954962" cy="3420000"/>
          </a:xfrm>
          <a:prstGeom prst="rect">
            <a:avLst/>
          </a:prstGeom>
        </p:spPr>
      </p:pic>
      <p:pic>
        <p:nvPicPr>
          <p:cNvPr id="13" name="Picture 12">
            <a:extLst>
              <a:ext uri="{FF2B5EF4-FFF2-40B4-BE49-F238E27FC236}">
                <a16:creationId xmlns:a16="http://schemas.microsoft.com/office/drawing/2014/main" id="{42935D2F-65C6-EB2B-1056-780FE5B7A8D2}"/>
              </a:ext>
            </a:extLst>
          </p:cNvPr>
          <p:cNvPicPr>
            <a:picLocks noChangeAspect="1"/>
          </p:cNvPicPr>
          <p:nvPr/>
        </p:nvPicPr>
        <p:blipFill>
          <a:blip r:embed="rId5"/>
          <a:stretch>
            <a:fillRect/>
          </a:stretch>
        </p:blipFill>
        <p:spPr>
          <a:xfrm>
            <a:off x="228436" y="839388"/>
            <a:ext cx="6954962" cy="3420000"/>
          </a:xfrm>
          <a:prstGeom prst="rect">
            <a:avLst/>
          </a:prstGeom>
        </p:spPr>
      </p:pic>
    </p:spTree>
    <p:extLst>
      <p:ext uri="{BB962C8B-B14F-4D97-AF65-F5344CB8AC3E}">
        <p14:creationId xmlns:p14="http://schemas.microsoft.com/office/powerpoint/2010/main" val="2985461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0" name="Rectangle 7179">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Footer Placeholder 1">
            <a:extLst>
              <a:ext uri="{FF2B5EF4-FFF2-40B4-BE49-F238E27FC236}">
                <a16:creationId xmlns:a16="http://schemas.microsoft.com/office/drawing/2014/main" id="{94099A95-547C-D5C4-A79D-AE66DA78A608}"/>
              </a:ext>
            </a:extLst>
          </p:cNvPr>
          <p:cNvSpPr>
            <a:spLocks noGrp="1"/>
          </p:cNvSpPr>
          <p:nvPr>
            <p:ph type="ftr" sz="quarter" idx="11"/>
          </p:nvPr>
        </p:nvSpPr>
        <p:spPr/>
        <p:txBody>
          <a:bodyPr/>
          <a:lstStyle/>
          <a:p>
            <a:r>
              <a:rPr lang="en-US" dirty="0"/>
              <a:t> </a:t>
            </a:r>
          </a:p>
        </p:txBody>
      </p:sp>
      <p:pic>
        <p:nvPicPr>
          <p:cNvPr id="6" name="Picture 5">
            <a:extLst>
              <a:ext uri="{FF2B5EF4-FFF2-40B4-BE49-F238E27FC236}">
                <a16:creationId xmlns:a16="http://schemas.microsoft.com/office/drawing/2014/main" id="{5880DCA5-CC13-5FA5-42F7-277E1E71E153}"/>
              </a:ext>
            </a:extLst>
          </p:cNvPr>
          <p:cNvPicPr>
            <a:picLocks noChangeAspect="1"/>
          </p:cNvPicPr>
          <p:nvPr/>
        </p:nvPicPr>
        <p:blipFill>
          <a:blip r:embed="rId2"/>
          <a:stretch>
            <a:fillRect/>
          </a:stretch>
        </p:blipFill>
        <p:spPr>
          <a:xfrm>
            <a:off x="156047" y="406534"/>
            <a:ext cx="7047088" cy="3420000"/>
          </a:xfrm>
          <a:prstGeom prst="rect">
            <a:avLst/>
          </a:prstGeom>
        </p:spPr>
      </p:pic>
      <p:pic>
        <p:nvPicPr>
          <p:cNvPr id="8" name="Picture 7">
            <a:extLst>
              <a:ext uri="{FF2B5EF4-FFF2-40B4-BE49-F238E27FC236}">
                <a16:creationId xmlns:a16="http://schemas.microsoft.com/office/drawing/2014/main" id="{FB00FB5B-DC9C-78DF-F7C5-A160F8E6509B}"/>
              </a:ext>
            </a:extLst>
          </p:cNvPr>
          <p:cNvPicPr>
            <a:picLocks noChangeAspect="1"/>
          </p:cNvPicPr>
          <p:nvPr/>
        </p:nvPicPr>
        <p:blipFill>
          <a:blip r:embed="rId3"/>
          <a:stretch>
            <a:fillRect/>
          </a:stretch>
        </p:blipFill>
        <p:spPr>
          <a:xfrm>
            <a:off x="7427267" y="406534"/>
            <a:ext cx="7034339" cy="3420000"/>
          </a:xfrm>
          <a:prstGeom prst="rect">
            <a:avLst/>
          </a:prstGeom>
        </p:spPr>
      </p:pic>
      <p:pic>
        <p:nvPicPr>
          <p:cNvPr id="10" name="Picture 9">
            <a:extLst>
              <a:ext uri="{FF2B5EF4-FFF2-40B4-BE49-F238E27FC236}">
                <a16:creationId xmlns:a16="http://schemas.microsoft.com/office/drawing/2014/main" id="{F7E8B9C5-7962-11A0-59DC-DD39B6C6210D}"/>
              </a:ext>
            </a:extLst>
          </p:cNvPr>
          <p:cNvPicPr>
            <a:picLocks noChangeAspect="1"/>
          </p:cNvPicPr>
          <p:nvPr/>
        </p:nvPicPr>
        <p:blipFill>
          <a:blip r:embed="rId4"/>
          <a:stretch>
            <a:fillRect/>
          </a:stretch>
        </p:blipFill>
        <p:spPr>
          <a:xfrm>
            <a:off x="156048" y="4183401"/>
            <a:ext cx="7047088" cy="3420000"/>
          </a:xfrm>
          <a:prstGeom prst="rect">
            <a:avLst/>
          </a:prstGeom>
        </p:spPr>
      </p:pic>
      <p:pic>
        <p:nvPicPr>
          <p:cNvPr id="12" name="Picture 11">
            <a:extLst>
              <a:ext uri="{FF2B5EF4-FFF2-40B4-BE49-F238E27FC236}">
                <a16:creationId xmlns:a16="http://schemas.microsoft.com/office/drawing/2014/main" id="{E13D6103-C551-115F-60BC-EFAE6671EC8E}"/>
              </a:ext>
            </a:extLst>
          </p:cNvPr>
          <p:cNvPicPr>
            <a:picLocks noChangeAspect="1"/>
          </p:cNvPicPr>
          <p:nvPr/>
        </p:nvPicPr>
        <p:blipFill>
          <a:blip r:embed="rId5"/>
          <a:stretch>
            <a:fillRect/>
          </a:stretch>
        </p:blipFill>
        <p:spPr>
          <a:xfrm>
            <a:off x="7427266" y="4183401"/>
            <a:ext cx="7034339" cy="3420000"/>
          </a:xfrm>
          <a:prstGeom prst="rect">
            <a:avLst/>
          </a:prstGeom>
        </p:spPr>
      </p:pic>
    </p:spTree>
    <p:extLst>
      <p:ext uri="{BB962C8B-B14F-4D97-AF65-F5344CB8AC3E}">
        <p14:creationId xmlns:p14="http://schemas.microsoft.com/office/powerpoint/2010/main" val="145863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457A1-83EE-609B-5A06-5CD310B06E3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5D617E-0AD5-3123-64BE-61AF3E27083F}"/>
              </a:ext>
            </a:extLst>
          </p:cNvPr>
          <p:cNvSpPr>
            <a:spLocks noGrp="1"/>
          </p:cNvSpPr>
          <p:nvPr>
            <p:ph type="ftr" sz="quarter" idx="11"/>
          </p:nvPr>
        </p:nvSpPr>
        <p:spPr/>
        <p:txBody>
          <a:bodyPr/>
          <a:lstStyle/>
          <a:p>
            <a:r>
              <a:rPr lang="en-US" dirty="0"/>
              <a:t> </a:t>
            </a:r>
          </a:p>
        </p:txBody>
      </p:sp>
      <p:pic>
        <p:nvPicPr>
          <p:cNvPr id="4" name="Picture 3">
            <a:extLst>
              <a:ext uri="{FF2B5EF4-FFF2-40B4-BE49-F238E27FC236}">
                <a16:creationId xmlns:a16="http://schemas.microsoft.com/office/drawing/2014/main" id="{109E5A14-3307-C53E-4242-179C696C98A2}"/>
              </a:ext>
            </a:extLst>
          </p:cNvPr>
          <p:cNvPicPr>
            <a:picLocks noChangeAspect="1"/>
          </p:cNvPicPr>
          <p:nvPr/>
        </p:nvPicPr>
        <p:blipFill>
          <a:blip r:embed="rId2"/>
          <a:stretch>
            <a:fillRect/>
          </a:stretch>
        </p:blipFill>
        <p:spPr>
          <a:xfrm>
            <a:off x="156048" y="406534"/>
            <a:ext cx="7103934" cy="3420000"/>
          </a:xfrm>
          <a:prstGeom prst="rect">
            <a:avLst/>
          </a:prstGeom>
        </p:spPr>
      </p:pic>
      <p:pic>
        <p:nvPicPr>
          <p:cNvPr id="7" name="Picture 6">
            <a:extLst>
              <a:ext uri="{FF2B5EF4-FFF2-40B4-BE49-F238E27FC236}">
                <a16:creationId xmlns:a16="http://schemas.microsoft.com/office/drawing/2014/main" id="{08927072-AABC-19B3-BACD-BC30947E290B}"/>
              </a:ext>
            </a:extLst>
          </p:cNvPr>
          <p:cNvPicPr>
            <a:picLocks noChangeAspect="1"/>
          </p:cNvPicPr>
          <p:nvPr/>
        </p:nvPicPr>
        <p:blipFill>
          <a:blip r:embed="rId3"/>
          <a:stretch>
            <a:fillRect/>
          </a:stretch>
        </p:blipFill>
        <p:spPr>
          <a:xfrm>
            <a:off x="7370420" y="406534"/>
            <a:ext cx="7122521" cy="3420000"/>
          </a:xfrm>
          <a:prstGeom prst="rect">
            <a:avLst/>
          </a:prstGeom>
        </p:spPr>
      </p:pic>
      <p:pic>
        <p:nvPicPr>
          <p:cNvPr id="11" name="Picture 10">
            <a:extLst>
              <a:ext uri="{FF2B5EF4-FFF2-40B4-BE49-F238E27FC236}">
                <a16:creationId xmlns:a16="http://schemas.microsoft.com/office/drawing/2014/main" id="{EC34210E-7FED-75E4-EB2C-ED378196412F}"/>
              </a:ext>
            </a:extLst>
          </p:cNvPr>
          <p:cNvPicPr>
            <a:picLocks noChangeAspect="1"/>
          </p:cNvPicPr>
          <p:nvPr/>
        </p:nvPicPr>
        <p:blipFill>
          <a:blip r:embed="rId4"/>
          <a:stretch>
            <a:fillRect/>
          </a:stretch>
        </p:blipFill>
        <p:spPr>
          <a:xfrm>
            <a:off x="156048" y="4055968"/>
            <a:ext cx="7180876" cy="3420000"/>
          </a:xfrm>
          <a:prstGeom prst="rect">
            <a:avLst/>
          </a:prstGeom>
        </p:spPr>
      </p:pic>
    </p:spTree>
    <p:extLst>
      <p:ext uri="{BB962C8B-B14F-4D97-AF65-F5344CB8AC3E}">
        <p14:creationId xmlns:p14="http://schemas.microsoft.com/office/powerpoint/2010/main" val="3005543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D06B14EF-FF59-359F-EF81-60F7324FC2C3}"/>
              </a:ext>
            </a:extLst>
          </p:cNvPr>
          <p:cNvPicPr>
            <a:picLocks noChangeAspect="1"/>
          </p:cNvPicPr>
          <p:nvPr/>
        </p:nvPicPr>
        <p:blipFill>
          <a:blip r:embed="rId2"/>
          <a:srcRect r="5761" b="1"/>
          <a:stretch/>
        </p:blipFill>
        <p:spPr>
          <a:xfrm>
            <a:off x="20" y="1538"/>
            <a:ext cx="14630380" cy="8228062"/>
          </a:xfrm>
          <a:prstGeom prst="rect">
            <a:avLst/>
          </a:prstGeom>
        </p:spPr>
      </p:pic>
      <p:sp>
        <p:nvSpPr>
          <p:cNvPr id="6" name="Footer Placeholder 5">
            <a:extLst>
              <a:ext uri="{FF2B5EF4-FFF2-40B4-BE49-F238E27FC236}">
                <a16:creationId xmlns:a16="http://schemas.microsoft.com/office/drawing/2014/main" id="{6D94EB7F-BA66-6E88-83F6-56E0B648997E}"/>
              </a:ext>
            </a:extLst>
          </p:cNvPr>
          <p:cNvSpPr>
            <a:spLocks noGrp="1"/>
          </p:cNvSpPr>
          <p:nvPr>
            <p:ph type="ftr" sz="quarter" idx="11"/>
          </p:nvPr>
        </p:nvSpPr>
        <p:spPr/>
        <p:txBody>
          <a:bodyPr/>
          <a:lstStyle/>
          <a:p>
            <a:r>
              <a:rPr lang="en-US"/>
              <a:t>Relevance Lab Pvt. Ltd. </a:t>
            </a:r>
          </a:p>
        </p:txBody>
      </p:sp>
    </p:spTree>
    <p:extLst>
      <p:ext uri="{BB962C8B-B14F-4D97-AF65-F5344CB8AC3E}">
        <p14:creationId xmlns:p14="http://schemas.microsoft.com/office/powerpoint/2010/main" val="3467485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3472"/>
            <a:ext cx="7556421" cy="1451610"/>
          </a:xfrm>
          <a:prstGeom prst="rect">
            <a:avLst/>
          </a:prstGeom>
          <a:noFill/>
          <a:ln/>
        </p:spPr>
        <p:txBody>
          <a:bodyPr wrap="square" lIns="0" tIns="0" rIns="0" bIns="0" rtlCol="0" anchor="t"/>
          <a:lstStyle/>
          <a:p>
            <a:pPr marL="0" indent="0" algn="l">
              <a:lnSpc>
                <a:spcPts val="5550"/>
              </a:lnSpc>
              <a:buNone/>
            </a:pPr>
            <a:r>
              <a:rPr lang="en-US" sz="3600" dirty="0">
                <a:solidFill>
                  <a:srgbClr val="505468"/>
                </a:solidFill>
                <a:latin typeface="Aptos" panose="020B0004020202020204" pitchFamily="34" charset="0"/>
                <a:ea typeface="Instrument Sans Semi Bold" pitchFamily="34" charset="-122"/>
                <a:cs typeface="Instrument Sans Semi Bold" pitchFamily="34" charset="-120"/>
              </a:rPr>
              <a:t>AI-Driven Multi-Agent System for Medical Data Analysis</a:t>
            </a:r>
            <a:endParaRPr lang="en-US" sz="3600" dirty="0">
              <a:latin typeface="Aptos" panose="020B0004020202020204" pitchFamily="34" charset="0"/>
            </a:endParaRPr>
          </a:p>
        </p:txBody>
      </p:sp>
      <p:sp>
        <p:nvSpPr>
          <p:cNvPr id="4" name="Text 1"/>
          <p:cNvSpPr/>
          <p:nvPr/>
        </p:nvSpPr>
        <p:spPr>
          <a:xfrm>
            <a:off x="6280190" y="3261360"/>
            <a:ext cx="7556421" cy="1451610"/>
          </a:xfrm>
          <a:prstGeom prst="rect">
            <a:avLst/>
          </a:prstGeom>
          <a:noFill/>
          <a:ln/>
        </p:spPr>
        <p:txBody>
          <a:bodyPr wrap="square" lIns="0" tIns="0" rIns="0" bIns="0" rtlCol="0" anchor="t"/>
          <a:lstStyle/>
          <a:p>
            <a:pPr marL="0" indent="0" algn="just">
              <a:lnSpc>
                <a:spcPts val="28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Introducing </a:t>
            </a:r>
            <a:r>
              <a:rPr lang="en-US" sz="2000" b="1" dirty="0">
                <a:solidFill>
                  <a:srgbClr val="5B5F71"/>
                </a:solidFill>
                <a:latin typeface="Aptos" panose="020B0004020202020204" pitchFamily="34" charset="0"/>
                <a:ea typeface="Instrument Sans Medium" pitchFamily="34" charset="-122"/>
                <a:cs typeface="Instrument Sans Medium" pitchFamily="34" charset="-120"/>
              </a:rPr>
              <a:t>Symptomatrix</a:t>
            </a:r>
            <a:r>
              <a:rPr lang="en-US" dirty="0">
                <a:solidFill>
                  <a:srgbClr val="5B5F71"/>
                </a:solidFill>
                <a:latin typeface="Aptos" panose="020B0004020202020204" pitchFamily="34" charset="0"/>
                <a:ea typeface="Instrument Sans Medium" pitchFamily="34" charset="-122"/>
                <a:cs typeface="Instrument Sans Medium" pitchFamily="34" charset="-120"/>
              </a:rPr>
              <a:t>: an innovative multi-agent AI system designed to revolutionize medical data analysis. Our solution addresses the complexity and time-consuming nature of medical diagnostics while improving accessibility to immediate medical insights for patients.</a:t>
            </a:r>
            <a:endParaRPr lang="en-US" dirty="0">
              <a:latin typeface="Aptos" panose="020B0004020202020204" pitchFamily="34" charset="0"/>
            </a:endParaRPr>
          </a:p>
        </p:txBody>
      </p:sp>
      <p:sp>
        <p:nvSpPr>
          <p:cNvPr id="5" name="Text 2"/>
          <p:cNvSpPr/>
          <p:nvPr/>
        </p:nvSpPr>
        <p:spPr>
          <a:xfrm>
            <a:off x="6280190" y="4968121"/>
            <a:ext cx="7556421" cy="1814513"/>
          </a:xfrm>
          <a:prstGeom prst="rect">
            <a:avLst/>
          </a:prstGeom>
          <a:noFill/>
          <a:ln/>
        </p:spPr>
        <p:txBody>
          <a:bodyPr wrap="square" lIns="0" tIns="0" rIns="0" bIns="0" rtlCol="0" anchor="t"/>
          <a:lstStyle/>
          <a:p>
            <a:pPr marL="0" indent="0" algn="just">
              <a:lnSpc>
                <a:spcPts val="28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This presentation explores how our AI-driven medical chatbot provides detailed analysis, probabilistic treatment suggestions, and multi-language support through a user-friendly interface that seamlessly integrates advanced AI technology with practical healthcare applications.</a:t>
            </a:r>
            <a:endParaRPr lang="en-US" dirty="0">
              <a:latin typeface="Aptos" panose="020B0004020202020204" pitchFamily="34" charset="0"/>
            </a:endParaRPr>
          </a:p>
        </p:txBody>
      </p:sp>
      <p:sp>
        <p:nvSpPr>
          <p:cNvPr id="6" name="Shape 3"/>
          <p:cNvSpPr/>
          <p:nvPr/>
        </p:nvSpPr>
        <p:spPr>
          <a:xfrm>
            <a:off x="6280190" y="7054691"/>
            <a:ext cx="362903" cy="362903"/>
          </a:xfrm>
          <a:prstGeom prst="roundRect">
            <a:avLst>
              <a:gd name="adj" fmla="val 25194296"/>
            </a:avLst>
          </a:prstGeom>
          <a:noFill/>
          <a:ln w="7620">
            <a:solidFill>
              <a:srgbClr val="FFFFFF"/>
            </a:solidFill>
            <a:prstDash val="solid"/>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73680"/>
          </a:xfrm>
          <a:prstGeom prst="rect">
            <a:avLst/>
          </a:prstGeom>
        </p:spPr>
      </p:pic>
      <p:sp>
        <p:nvSpPr>
          <p:cNvPr id="3" name="Text 0"/>
          <p:cNvSpPr/>
          <p:nvPr/>
        </p:nvSpPr>
        <p:spPr>
          <a:xfrm>
            <a:off x="776526" y="3385423"/>
            <a:ext cx="5547360" cy="693301"/>
          </a:xfrm>
          <a:prstGeom prst="rect">
            <a:avLst/>
          </a:prstGeom>
          <a:noFill/>
          <a:ln/>
        </p:spPr>
        <p:txBody>
          <a:bodyPr wrap="none" lIns="0" tIns="0" rIns="0" bIns="0" rtlCol="0" anchor="t"/>
          <a:lstStyle/>
          <a:p>
            <a:pPr marL="0" indent="0" algn="l">
              <a:lnSpc>
                <a:spcPts val="5450"/>
              </a:lnSpc>
              <a:buNone/>
            </a:pPr>
            <a:r>
              <a:rPr lang="en-US" sz="3600" dirty="0">
                <a:solidFill>
                  <a:srgbClr val="505468"/>
                </a:solidFill>
                <a:latin typeface="Aptos" panose="020B0004020202020204" pitchFamily="34" charset="0"/>
                <a:ea typeface="Instrument Sans Semi Bold" pitchFamily="34" charset="-122"/>
                <a:cs typeface="Instrument Sans Semi Bold" pitchFamily="34" charset="-120"/>
              </a:rPr>
              <a:t>Why This Matters</a:t>
            </a:r>
            <a:endParaRPr lang="en-US" sz="3600" dirty="0">
              <a:latin typeface="Aptos" panose="020B0004020202020204" pitchFamily="34" charset="0"/>
            </a:endParaRPr>
          </a:p>
        </p:txBody>
      </p:sp>
      <p:sp>
        <p:nvSpPr>
          <p:cNvPr id="4" name="Shape 1"/>
          <p:cNvSpPr/>
          <p:nvPr/>
        </p:nvSpPr>
        <p:spPr>
          <a:xfrm>
            <a:off x="776526" y="4661059"/>
            <a:ext cx="499229" cy="499229"/>
          </a:xfrm>
          <a:prstGeom prst="roundRect">
            <a:avLst>
              <a:gd name="adj" fmla="val 18668"/>
            </a:avLst>
          </a:prstGeom>
          <a:solidFill>
            <a:srgbClr val="E2E3E9"/>
          </a:solidFill>
          <a:ln w="7620">
            <a:solidFill>
              <a:srgbClr val="C8C9CF"/>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859691" y="4702612"/>
            <a:ext cx="332780" cy="416004"/>
          </a:xfrm>
          <a:prstGeom prst="rect">
            <a:avLst/>
          </a:prstGeom>
        </p:spPr>
      </p:pic>
      <p:sp>
        <p:nvSpPr>
          <p:cNvPr id="6" name="Text 2"/>
          <p:cNvSpPr/>
          <p:nvPr/>
        </p:nvSpPr>
        <p:spPr>
          <a:xfrm>
            <a:off x="1497568" y="4661059"/>
            <a:ext cx="3490198" cy="693420"/>
          </a:xfrm>
          <a:prstGeom prst="rect">
            <a:avLst/>
          </a:prstGeom>
          <a:noFill/>
          <a:ln/>
        </p:spPr>
        <p:txBody>
          <a:bodyPr wrap="square" lIns="0" tIns="0" rIns="0" bIns="0" rtlCol="0" anchor="t"/>
          <a:lstStyle/>
          <a:p>
            <a:pPr marL="0" indent="0" algn="l">
              <a:lnSpc>
                <a:spcPts val="270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Improving Diagnostic Efficiency</a:t>
            </a:r>
            <a:endParaRPr lang="en-US" sz="2400" dirty="0">
              <a:latin typeface="Aptos" panose="020B0004020202020204" pitchFamily="34" charset="0"/>
            </a:endParaRPr>
          </a:p>
        </p:txBody>
      </p:sp>
      <p:sp>
        <p:nvSpPr>
          <p:cNvPr id="7" name="Text 3"/>
          <p:cNvSpPr/>
          <p:nvPr/>
        </p:nvSpPr>
        <p:spPr>
          <a:xfrm>
            <a:off x="1497568" y="5487591"/>
            <a:ext cx="3490198" cy="2130266"/>
          </a:xfrm>
          <a:prstGeom prst="rect">
            <a:avLst/>
          </a:prstGeom>
          <a:noFill/>
          <a:ln/>
        </p:spPr>
        <p:txBody>
          <a:bodyPr wrap="square" lIns="0" tIns="0" rIns="0" bIns="0" rtlCol="0" anchor="t"/>
          <a:lstStyle/>
          <a:p>
            <a:pPr marL="0" indent="0" algn="l">
              <a:lnSpc>
                <a:spcPts val="27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By automating complex analysis, we reduce the time from symptom to diagnosis, allowing healthcare providers to focus on patient care rather than data processing.</a:t>
            </a:r>
            <a:endParaRPr lang="en-US" dirty="0">
              <a:latin typeface="Aptos" panose="020B0004020202020204" pitchFamily="34" charset="0"/>
            </a:endParaRPr>
          </a:p>
        </p:txBody>
      </p:sp>
      <p:sp>
        <p:nvSpPr>
          <p:cNvPr id="8" name="Shape 4"/>
          <p:cNvSpPr/>
          <p:nvPr/>
        </p:nvSpPr>
        <p:spPr>
          <a:xfrm>
            <a:off x="5209580" y="4661059"/>
            <a:ext cx="499229" cy="499229"/>
          </a:xfrm>
          <a:prstGeom prst="roundRect">
            <a:avLst>
              <a:gd name="adj" fmla="val 18668"/>
            </a:avLst>
          </a:prstGeom>
          <a:solidFill>
            <a:srgbClr val="E2E3E9"/>
          </a:solidFill>
          <a:ln w="7620">
            <a:solidFill>
              <a:srgbClr val="C8C9CF"/>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5292745" y="4702612"/>
            <a:ext cx="332780" cy="416004"/>
          </a:xfrm>
          <a:prstGeom prst="rect">
            <a:avLst/>
          </a:prstGeom>
        </p:spPr>
      </p:pic>
      <p:sp>
        <p:nvSpPr>
          <p:cNvPr id="10" name="Text 5"/>
          <p:cNvSpPr/>
          <p:nvPr/>
        </p:nvSpPr>
        <p:spPr>
          <a:xfrm>
            <a:off x="5930622" y="4661059"/>
            <a:ext cx="3110151" cy="346710"/>
          </a:xfrm>
          <a:prstGeom prst="rect">
            <a:avLst/>
          </a:prstGeom>
          <a:noFill/>
          <a:ln/>
        </p:spPr>
        <p:txBody>
          <a:bodyPr wrap="none" lIns="0" tIns="0" rIns="0" bIns="0" rtlCol="0" anchor="t"/>
          <a:lstStyle/>
          <a:p>
            <a:pPr marL="0" indent="0" algn="l">
              <a:lnSpc>
                <a:spcPts val="270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Enhancing Accessibility</a:t>
            </a:r>
            <a:endParaRPr lang="en-US" sz="2400" dirty="0">
              <a:latin typeface="Aptos" panose="020B0004020202020204" pitchFamily="34" charset="0"/>
            </a:endParaRPr>
          </a:p>
        </p:txBody>
      </p:sp>
      <p:sp>
        <p:nvSpPr>
          <p:cNvPr id="11" name="Text 6"/>
          <p:cNvSpPr/>
          <p:nvPr/>
        </p:nvSpPr>
        <p:spPr>
          <a:xfrm>
            <a:off x="5930622" y="5140881"/>
            <a:ext cx="3490198" cy="1775222"/>
          </a:xfrm>
          <a:prstGeom prst="rect">
            <a:avLst/>
          </a:prstGeom>
          <a:noFill/>
          <a:ln/>
        </p:spPr>
        <p:txBody>
          <a:bodyPr wrap="square" lIns="0" tIns="0" rIns="0" bIns="0" rtlCol="0" anchor="t"/>
          <a:lstStyle/>
          <a:p>
            <a:pPr marL="0" indent="0" algn="l">
              <a:lnSpc>
                <a:spcPts val="27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Our solution democratizes access to medical insights, providing patients with immediate, understandable information about their health concerns.</a:t>
            </a:r>
            <a:endParaRPr lang="en-US" dirty="0">
              <a:latin typeface="Aptos" panose="020B0004020202020204" pitchFamily="34" charset="0"/>
            </a:endParaRPr>
          </a:p>
        </p:txBody>
      </p:sp>
      <p:sp>
        <p:nvSpPr>
          <p:cNvPr id="12" name="Shape 7"/>
          <p:cNvSpPr/>
          <p:nvPr/>
        </p:nvSpPr>
        <p:spPr>
          <a:xfrm>
            <a:off x="9642634" y="4661059"/>
            <a:ext cx="499229" cy="499229"/>
          </a:xfrm>
          <a:prstGeom prst="roundRect">
            <a:avLst>
              <a:gd name="adj" fmla="val 18668"/>
            </a:avLst>
          </a:prstGeom>
          <a:solidFill>
            <a:srgbClr val="E2E3E9"/>
          </a:solidFill>
          <a:ln w="7620">
            <a:solidFill>
              <a:srgbClr val="C8C9CF"/>
            </a:solidFill>
            <a:prstDash val="solid"/>
          </a:ln>
        </p:spPr>
        <p:txBody>
          <a:bodyPr/>
          <a:lstStyle/>
          <a:p>
            <a:endParaRPr lang="en-US"/>
          </a:p>
        </p:txBody>
      </p:sp>
      <p:pic>
        <p:nvPicPr>
          <p:cNvPr id="13" name="Image 3" descr="preencoded.png"/>
          <p:cNvPicPr>
            <a:picLocks noChangeAspect="1"/>
          </p:cNvPicPr>
          <p:nvPr/>
        </p:nvPicPr>
        <p:blipFill>
          <a:blip r:embed="rId6"/>
          <a:stretch>
            <a:fillRect/>
          </a:stretch>
        </p:blipFill>
        <p:spPr>
          <a:xfrm>
            <a:off x="9725799" y="4702612"/>
            <a:ext cx="332780" cy="416004"/>
          </a:xfrm>
          <a:prstGeom prst="rect">
            <a:avLst/>
          </a:prstGeom>
        </p:spPr>
      </p:pic>
      <p:sp>
        <p:nvSpPr>
          <p:cNvPr id="14" name="Text 8"/>
          <p:cNvSpPr/>
          <p:nvPr/>
        </p:nvSpPr>
        <p:spPr>
          <a:xfrm>
            <a:off x="10363676" y="4661059"/>
            <a:ext cx="3425785" cy="346710"/>
          </a:xfrm>
          <a:prstGeom prst="rect">
            <a:avLst/>
          </a:prstGeom>
          <a:noFill/>
          <a:ln/>
        </p:spPr>
        <p:txBody>
          <a:bodyPr wrap="none" lIns="0" tIns="0" rIns="0" bIns="0" rtlCol="0" anchor="t"/>
          <a:lstStyle/>
          <a:p>
            <a:pPr marL="0" indent="0" algn="l">
              <a:lnSpc>
                <a:spcPts val="270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Bridging Technology Gaps</a:t>
            </a:r>
            <a:endParaRPr lang="en-US" sz="2400" dirty="0">
              <a:latin typeface="Aptos" panose="020B0004020202020204" pitchFamily="34" charset="0"/>
            </a:endParaRPr>
          </a:p>
        </p:txBody>
      </p:sp>
      <p:sp>
        <p:nvSpPr>
          <p:cNvPr id="15" name="Text 9"/>
          <p:cNvSpPr/>
          <p:nvPr/>
        </p:nvSpPr>
        <p:spPr>
          <a:xfrm>
            <a:off x="10363676" y="5140881"/>
            <a:ext cx="3490198" cy="1775222"/>
          </a:xfrm>
          <a:prstGeom prst="rect">
            <a:avLst/>
          </a:prstGeom>
          <a:noFill/>
          <a:ln/>
        </p:spPr>
        <p:txBody>
          <a:bodyPr wrap="square" lIns="0" tIns="0" rIns="0" bIns="0" rtlCol="0" anchor="t"/>
          <a:lstStyle/>
          <a:p>
            <a:pPr marL="0" indent="0" algn="l">
              <a:lnSpc>
                <a:spcPts val="27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We connect advanced AI analysis capabilities with intuitive user experiences, making powerful technology accessible to both patients and providers.</a:t>
            </a:r>
            <a:endParaRPr lang="en-US" dirty="0">
              <a:latin typeface="Aptos" panose="020B00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4018" y="561023"/>
            <a:ext cx="5506760" cy="637580"/>
          </a:xfrm>
          <a:prstGeom prst="rect">
            <a:avLst/>
          </a:prstGeom>
          <a:noFill/>
          <a:ln/>
        </p:spPr>
        <p:txBody>
          <a:bodyPr wrap="none" lIns="0" tIns="0" rIns="0" bIns="0" rtlCol="0" anchor="t"/>
          <a:lstStyle/>
          <a:p>
            <a:pPr marL="0" indent="0" algn="l">
              <a:lnSpc>
                <a:spcPts val="5000"/>
              </a:lnSpc>
              <a:buNone/>
            </a:pPr>
            <a:r>
              <a:rPr lang="en-US" sz="3600" dirty="0">
                <a:solidFill>
                  <a:srgbClr val="505468"/>
                </a:solidFill>
                <a:latin typeface="Aptos" panose="020B0004020202020204" pitchFamily="34" charset="0"/>
                <a:ea typeface="Instrument Sans Semi Bold" pitchFamily="34" charset="-122"/>
                <a:cs typeface="Instrument Sans Semi Bold" pitchFamily="34" charset="-120"/>
              </a:rPr>
              <a:t>Our Solution Approach</a:t>
            </a:r>
            <a:endParaRPr lang="en-US" sz="3600" dirty="0">
              <a:latin typeface="Aptos" panose="020B0004020202020204" pitchFamily="34" charset="0"/>
            </a:endParaRPr>
          </a:p>
        </p:txBody>
      </p:sp>
      <p:pic>
        <p:nvPicPr>
          <p:cNvPr id="3" name="Image 0" descr="preencoded.png"/>
          <p:cNvPicPr>
            <a:picLocks noChangeAspect="1"/>
          </p:cNvPicPr>
          <p:nvPr/>
        </p:nvPicPr>
        <p:blipFill>
          <a:blip r:embed="rId3"/>
          <a:stretch>
            <a:fillRect/>
          </a:stretch>
        </p:blipFill>
        <p:spPr>
          <a:xfrm>
            <a:off x="3197662" y="1606629"/>
            <a:ext cx="1633776" cy="1175504"/>
          </a:xfrm>
          <a:prstGeom prst="rect">
            <a:avLst/>
          </a:prstGeom>
        </p:spPr>
      </p:pic>
      <p:pic>
        <p:nvPicPr>
          <p:cNvPr id="4" name="Image 1" descr="preencoded.png"/>
          <p:cNvPicPr>
            <a:picLocks noChangeAspect="1"/>
          </p:cNvPicPr>
          <p:nvPr/>
        </p:nvPicPr>
        <p:blipFill>
          <a:blip r:embed="rId4"/>
          <a:stretch>
            <a:fillRect/>
          </a:stretch>
        </p:blipFill>
        <p:spPr>
          <a:xfrm>
            <a:off x="3871079" y="2160746"/>
            <a:ext cx="286822" cy="358616"/>
          </a:xfrm>
          <a:prstGeom prst="rect">
            <a:avLst/>
          </a:prstGeom>
        </p:spPr>
      </p:pic>
      <p:sp>
        <p:nvSpPr>
          <p:cNvPr id="5" name="Text 1"/>
          <p:cNvSpPr/>
          <p:nvPr/>
        </p:nvSpPr>
        <p:spPr>
          <a:xfrm>
            <a:off x="5035391" y="1810583"/>
            <a:ext cx="3208139" cy="318730"/>
          </a:xfrm>
          <a:prstGeom prst="rect">
            <a:avLst/>
          </a:prstGeom>
          <a:noFill/>
          <a:ln/>
        </p:spPr>
        <p:txBody>
          <a:bodyPr wrap="none" lIns="0" tIns="0" rIns="0" bIns="0" rtlCol="0" anchor="t"/>
          <a:lstStyle/>
          <a:p>
            <a:pPr marL="0" indent="0" algn="l">
              <a:lnSpc>
                <a:spcPts val="250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AI-Driven Medical Analyzer</a:t>
            </a:r>
            <a:endParaRPr lang="en-US" sz="2400" dirty="0">
              <a:latin typeface="Aptos" panose="020B0004020202020204" pitchFamily="34" charset="0"/>
            </a:endParaRPr>
          </a:p>
        </p:txBody>
      </p:sp>
      <p:sp>
        <p:nvSpPr>
          <p:cNvPr id="6" name="Text 2"/>
          <p:cNvSpPr/>
          <p:nvPr/>
        </p:nvSpPr>
        <p:spPr>
          <a:xfrm>
            <a:off x="5035391" y="2251710"/>
            <a:ext cx="3208139" cy="326469"/>
          </a:xfrm>
          <a:prstGeom prst="rect">
            <a:avLst/>
          </a:prstGeom>
          <a:noFill/>
          <a:ln/>
        </p:spPr>
        <p:txBody>
          <a:bodyPr wrap="none" lIns="0" tIns="0" rIns="0" bIns="0" rtlCol="0" anchor="t"/>
          <a:lstStyle/>
          <a:p>
            <a:pPr marL="0" indent="0" algn="l">
              <a:lnSpc>
                <a:spcPts val="25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Intelligent interaction hub</a:t>
            </a:r>
            <a:endParaRPr lang="en-US" dirty="0">
              <a:latin typeface="Aptos" panose="020B0004020202020204" pitchFamily="34" charset="0"/>
            </a:endParaRPr>
          </a:p>
        </p:txBody>
      </p:sp>
      <p:sp>
        <p:nvSpPr>
          <p:cNvPr id="7" name="Shape 3"/>
          <p:cNvSpPr/>
          <p:nvPr/>
        </p:nvSpPr>
        <p:spPr>
          <a:xfrm>
            <a:off x="4882396" y="2798088"/>
            <a:ext cx="8983028" cy="11430"/>
          </a:xfrm>
          <a:prstGeom prst="roundRect">
            <a:avLst>
              <a:gd name="adj" fmla="val 749738"/>
            </a:avLst>
          </a:prstGeom>
          <a:solidFill>
            <a:srgbClr val="C8C9CF"/>
          </a:solidFill>
          <a:ln/>
        </p:spPr>
        <p:txBody>
          <a:bodyPr/>
          <a:lstStyle/>
          <a:p>
            <a:endParaRPr lang="en-US"/>
          </a:p>
        </p:txBody>
      </p:sp>
      <p:pic>
        <p:nvPicPr>
          <p:cNvPr id="8" name="Image 2" descr="preencoded.png"/>
          <p:cNvPicPr>
            <a:picLocks noChangeAspect="1"/>
          </p:cNvPicPr>
          <p:nvPr/>
        </p:nvPicPr>
        <p:blipFill>
          <a:blip r:embed="rId5"/>
          <a:stretch>
            <a:fillRect/>
          </a:stretch>
        </p:blipFill>
        <p:spPr>
          <a:xfrm>
            <a:off x="2380774" y="2833092"/>
            <a:ext cx="3267551" cy="1175504"/>
          </a:xfrm>
          <a:prstGeom prst="rect">
            <a:avLst/>
          </a:prstGeom>
        </p:spPr>
      </p:pic>
      <p:pic>
        <p:nvPicPr>
          <p:cNvPr id="9" name="Image 3" descr="preencoded.png"/>
          <p:cNvPicPr>
            <a:picLocks noChangeAspect="1"/>
          </p:cNvPicPr>
          <p:nvPr/>
        </p:nvPicPr>
        <p:blipFill>
          <a:blip r:embed="rId6"/>
          <a:stretch>
            <a:fillRect/>
          </a:stretch>
        </p:blipFill>
        <p:spPr>
          <a:xfrm>
            <a:off x="3871079" y="3241477"/>
            <a:ext cx="286822" cy="358616"/>
          </a:xfrm>
          <a:prstGeom prst="rect">
            <a:avLst/>
          </a:prstGeom>
        </p:spPr>
      </p:pic>
      <p:sp>
        <p:nvSpPr>
          <p:cNvPr id="10" name="Text 4"/>
          <p:cNvSpPr/>
          <p:nvPr/>
        </p:nvSpPr>
        <p:spPr>
          <a:xfrm>
            <a:off x="5852279" y="3037046"/>
            <a:ext cx="5172908" cy="318730"/>
          </a:xfrm>
          <a:prstGeom prst="rect">
            <a:avLst/>
          </a:prstGeom>
          <a:noFill/>
          <a:ln/>
        </p:spPr>
        <p:txBody>
          <a:bodyPr wrap="none" lIns="0" tIns="0" rIns="0" bIns="0" rtlCol="0" anchor="t"/>
          <a:lstStyle/>
          <a:p>
            <a:pPr marL="0" indent="0" algn="l">
              <a:lnSpc>
                <a:spcPts val="250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Detailed Analysis &amp; Treatment Suggestions</a:t>
            </a:r>
            <a:endParaRPr lang="en-US" sz="2400" dirty="0">
              <a:latin typeface="Aptos" panose="020B0004020202020204" pitchFamily="34" charset="0"/>
            </a:endParaRPr>
          </a:p>
        </p:txBody>
      </p:sp>
      <p:sp>
        <p:nvSpPr>
          <p:cNvPr id="11" name="Text 5"/>
          <p:cNvSpPr/>
          <p:nvPr/>
        </p:nvSpPr>
        <p:spPr>
          <a:xfrm>
            <a:off x="5852279" y="3478173"/>
            <a:ext cx="5172908" cy="326469"/>
          </a:xfrm>
          <a:prstGeom prst="rect">
            <a:avLst/>
          </a:prstGeom>
          <a:noFill/>
          <a:ln/>
        </p:spPr>
        <p:txBody>
          <a:bodyPr wrap="none" lIns="0" tIns="0" rIns="0" bIns="0" rtlCol="0" anchor="t"/>
          <a:lstStyle/>
          <a:p>
            <a:pPr marL="0" indent="0" algn="l">
              <a:lnSpc>
                <a:spcPts val="25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Comprehensive health insights</a:t>
            </a:r>
            <a:endParaRPr lang="en-US" dirty="0">
              <a:latin typeface="Aptos" panose="020B0004020202020204" pitchFamily="34" charset="0"/>
            </a:endParaRPr>
          </a:p>
        </p:txBody>
      </p:sp>
      <p:sp>
        <p:nvSpPr>
          <p:cNvPr id="12" name="Shape 6"/>
          <p:cNvSpPr/>
          <p:nvPr/>
        </p:nvSpPr>
        <p:spPr>
          <a:xfrm>
            <a:off x="5699284" y="4024551"/>
            <a:ext cx="8166140" cy="11430"/>
          </a:xfrm>
          <a:prstGeom prst="roundRect">
            <a:avLst>
              <a:gd name="adj" fmla="val 749738"/>
            </a:avLst>
          </a:prstGeom>
          <a:solidFill>
            <a:srgbClr val="C8C9CF"/>
          </a:solidFill>
          <a:ln/>
        </p:spPr>
        <p:txBody>
          <a:bodyPr/>
          <a:lstStyle/>
          <a:p>
            <a:endParaRPr lang="en-US"/>
          </a:p>
        </p:txBody>
      </p:sp>
      <p:pic>
        <p:nvPicPr>
          <p:cNvPr id="13" name="Image 4" descr="preencoded.png"/>
          <p:cNvPicPr>
            <a:picLocks noChangeAspect="1"/>
          </p:cNvPicPr>
          <p:nvPr/>
        </p:nvPicPr>
        <p:blipFill>
          <a:blip r:embed="rId7"/>
          <a:stretch>
            <a:fillRect/>
          </a:stretch>
        </p:blipFill>
        <p:spPr>
          <a:xfrm>
            <a:off x="1563886" y="4059555"/>
            <a:ext cx="4901327" cy="1175504"/>
          </a:xfrm>
          <a:prstGeom prst="rect">
            <a:avLst/>
          </a:prstGeom>
        </p:spPr>
      </p:pic>
      <p:pic>
        <p:nvPicPr>
          <p:cNvPr id="14" name="Image 5" descr="preencoded.png"/>
          <p:cNvPicPr>
            <a:picLocks noChangeAspect="1"/>
          </p:cNvPicPr>
          <p:nvPr/>
        </p:nvPicPr>
        <p:blipFill>
          <a:blip r:embed="rId8"/>
          <a:stretch>
            <a:fillRect/>
          </a:stretch>
        </p:blipFill>
        <p:spPr>
          <a:xfrm>
            <a:off x="3871079" y="4467939"/>
            <a:ext cx="286822" cy="358616"/>
          </a:xfrm>
          <a:prstGeom prst="rect">
            <a:avLst/>
          </a:prstGeom>
        </p:spPr>
      </p:pic>
      <p:sp>
        <p:nvSpPr>
          <p:cNvPr id="15" name="Text 7"/>
          <p:cNvSpPr/>
          <p:nvPr/>
        </p:nvSpPr>
        <p:spPr>
          <a:xfrm>
            <a:off x="6669167" y="4263509"/>
            <a:ext cx="3316724" cy="318730"/>
          </a:xfrm>
          <a:prstGeom prst="rect">
            <a:avLst/>
          </a:prstGeom>
          <a:noFill/>
          <a:ln/>
        </p:spPr>
        <p:txBody>
          <a:bodyPr wrap="none" lIns="0" tIns="0" rIns="0" bIns="0" rtlCol="0" anchor="t"/>
          <a:lstStyle/>
          <a:p>
            <a:pPr marL="0" indent="0" algn="l">
              <a:lnSpc>
                <a:spcPts val="250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Multi-Language Translation</a:t>
            </a:r>
            <a:endParaRPr lang="en-US" sz="2400" dirty="0">
              <a:latin typeface="Aptos" panose="020B0004020202020204" pitchFamily="34" charset="0"/>
            </a:endParaRPr>
          </a:p>
        </p:txBody>
      </p:sp>
      <p:sp>
        <p:nvSpPr>
          <p:cNvPr id="16" name="Text 8"/>
          <p:cNvSpPr/>
          <p:nvPr/>
        </p:nvSpPr>
        <p:spPr>
          <a:xfrm>
            <a:off x="6669167" y="4704636"/>
            <a:ext cx="3316724" cy="326469"/>
          </a:xfrm>
          <a:prstGeom prst="rect">
            <a:avLst/>
          </a:prstGeom>
          <a:noFill/>
          <a:ln/>
        </p:spPr>
        <p:txBody>
          <a:bodyPr wrap="none" lIns="0" tIns="0" rIns="0" bIns="0" rtlCol="0" anchor="t"/>
          <a:lstStyle/>
          <a:p>
            <a:pPr marL="0" indent="0" algn="l">
              <a:lnSpc>
                <a:spcPts val="25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Global accessibility</a:t>
            </a:r>
            <a:endParaRPr lang="en-US" dirty="0">
              <a:latin typeface="Aptos" panose="020B0004020202020204" pitchFamily="34" charset="0"/>
            </a:endParaRPr>
          </a:p>
        </p:txBody>
      </p:sp>
      <p:sp>
        <p:nvSpPr>
          <p:cNvPr id="17" name="Shape 9"/>
          <p:cNvSpPr/>
          <p:nvPr/>
        </p:nvSpPr>
        <p:spPr>
          <a:xfrm>
            <a:off x="6516172" y="5251013"/>
            <a:ext cx="7349252" cy="11430"/>
          </a:xfrm>
          <a:prstGeom prst="roundRect">
            <a:avLst>
              <a:gd name="adj" fmla="val 749738"/>
            </a:avLst>
          </a:prstGeom>
          <a:solidFill>
            <a:srgbClr val="C8C9CF"/>
          </a:solidFill>
          <a:ln/>
        </p:spPr>
        <p:txBody>
          <a:bodyPr/>
          <a:lstStyle/>
          <a:p>
            <a:endParaRPr lang="en-US"/>
          </a:p>
        </p:txBody>
      </p:sp>
      <p:pic>
        <p:nvPicPr>
          <p:cNvPr id="18" name="Image 6" descr="preencoded.png"/>
          <p:cNvPicPr>
            <a:picLocks noChangeAspect="1"/>
          </p:cNvPicPr>
          <p:nvPr/>
        </p:nvPicPr>
        <p:blipFill>
          <a:blip r:embed="rId9"/>
          <a:stretch>
            <a:fillRect/>
          </a:stretch>
        </p:blipFill>
        <p:spPr>
          <a:xfrm>
            <a:off x="746998" y="5286018"/>
            <a:ext cx="6535103" cy="1175504"/>
          </a:xfrm>
          <a:prstGeom prst="rect">
            <a:avLst/>
          </a:prstGeom>
        </p:spPr>
      </p:pic>
      <p:pic>
        <p:nvPicPr>
          <p:cNvPr id="19" name="Image 7" descr="preencoded.png"/>
          <p:cNvPicPr>
            <a:picLocks noChangeAspect="1"/>
          </p:cNvPicPr>
          <p:nvPr/>
        </p:nvPicPr>
        <p:blipFill>
          <a:blip r:embed="rId10"/>
          <a:stretch>
            <a:fillRect/>
          </a:stretch>
        </p:blipFill>
        <p:spPr>
          <a:xfrm>
            <a:off x="3871079" y="5694402"/>
            <a:ext cx="286822" cy="358616"/>
          </a:xfrm>
          <a:prstGeom prst="rect">
            <a:avLst/>
          </a:prstGeom>
        </p:spPr>
      </p:pic>
      <p:sp>
        <p:nvSpPr>
          <p:cNvPr id="20" name="Text 10"/>
          <p:cNvSpPr/>
          <p:nvPr/>
        </p:nvSpPr>
        <p:spPr>
          <a:xfrm>
            <a:off x="7486055" y="5489972"/>
            <a:ext cx="2767132" cy="318730"/>
          </a:xfrm>
          <a:prstGeom prst="rect">
            <a:avLst/>
          </a:prstGeom>
          <a:noFill/>
          <a:ln/>
        </p:spPr>
        <p:txBody>
          <a:bodyPr wrap="none" lIns="0" tIns="0" rIns="0" bIns="0" rtlCol="0" anchor="t"/>
          <a:lstStyle/>
          <a:p>
            <a:pPr marL="0" indent="0" algn="l">
              <a:lnSpc>
                <a:spcPts val="250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User-Friendly Interface</a:t>
            </a:r>
            <a:endParaRPr lang="en-US" sz="2400" dirty="0">
              <a:latin typeface="Aptos" panose="020B0004020202020204" pitchFamily="34" charset="0"/>
            </a:endParaRPr>
          </a:p>
        </p:txBody>
      </p:sp>
      <p:sp>
        <p:nvSpPr>
          <p:cNvPr id="21" name="Text 11"/>
          <p:cNvSpPr/>
          <p:nvPr/>
        </p:nvSpPr>
        <p:spPr>
          <a:xfrm>
            <a:off x="7486055" y="5931098"/>
            <a:ext cx="2767132" cy="326469"/>
          </a:xfrm>
          <a:prstGeom prst="rect">
            <a:avLst/>
          </a:prstGeom>
          <a:noFill/>
          <a:ln/>
        </p:spPr>
        <p:txBody>
          <a:bodyPr wrap="none" lIns="0" tIns="0" rIns="0" bIns="0" rtlCol="0" anchor="t"/>
          <a:lstStyle/>
          <a:p>
            <a:pPr marL="0" indent="0" algn="l">
              <a:lnSpc>
                <a:spcPts val="25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Seamless integration</a:t>
            </a:r>
            <a:endParaRPr lang="en-US" dirty="0">
              <a:latin typeface="Aptos" panose="020B0004020202020204" pitchFamily="34" charset="0"/>
            </a:endParaRPr>
          </a:p>
        </p:txBody>
      </p:sp>
      <p:sp>
        <p:nvSpPr>
          <p:cNvPr id="22" name="Text 12"/>
          <p:cNvSpPr/>
          <p:nvPr/>
        </p:nvSpPr>
        <p:spPr>
          <a:xfrm>
            <a:off x="714018" y="6690955"/>
            <a:ext cx="13202364" cy="979408"/>
          </a:xfrm>
          <a:prstGeom prst="rect">
            <a:avLst/>
          </a:prstGeom>
          <a:noFill/>
          <a:ln/>
        </p:spPr>
        <p:txBody>
          <a:bodyPr wrap="square" lIns="0" tIns="0" rIns="0" bIns="0" rtlCol="0" anchor="t"/>
          <a:lstStyle/>
          <a:p>
            <a:pPr marL="0" indent="0" algn="l">
              <a:lnSpc>
                <a:spcPts val="255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Our solution combines these elements into a cohesive system that provides accessible medical insights through an intuitive interface. The AI-driven chatbot serves as the central point of interaction, delivering detailed analysis and treatment suggestions in the user's preferred language.</a:t>
            </a:r>
            <a:endParaRPr lang="en-US" dirty="0">
              <a:latin typeface="Aptos" panose="020B00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B542C96-BFF2-B223-4420-B28C019AFE09}"/>
              </a:ext>
            </a:extLst>
          </p:cNvPr>
          <p:cNvSpPr/>
          <p:nvPr/>
        </p:nvSpPr>
        <p:spPr>
          <a:xfrm>
            <a:off x="2009275" y="45722"/>
            <a:ext cx="10141684" cy="8064229"/>
          </a:xfrm>
          <a:prstGeom prst="roundRect">
            <a:avLst>
              <a:gd name="adj" fmla="val 3331"/>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F26D9124-A242-6F38-C055-3F1C65D2D594}"/>
              </a:ext>
            </a:extLst>
          </p:cNvPr>
          <p:cNvSpPr/>
          <p:nvPr/>
        </p:nvSpPr>
        <p:spPr>
          <a:xfrm>
            <a:off x="2644674" y="782053"/>
            <a:ext cx="8767910" cy="7171290"/>
          </a:xfrm>
          <a:prstGeom prst="roundRect">
            <a:avLst>
              <a:gd name="adj" fmla="val 3331"/>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4" name="Picture 3">
            <a:extLst>
              <a:ext uri="{FF2B5EF4-FFF2-40B4-BE49-F238E27FC236}">
                <a16:creationId xmlns:a16="http://schemas.microsoft.com/office/drawing/2014/main" id="{E5B43EDB-7D17-F45F-B88D-72BDE5EAF9C1}"/>
              </a:ext>
            </a:extLst>
          </p:cNvPr>
          <p:cNvPicPr>
            <a:picLocks noChangeAspect="1"/>
          </p:cNvPicPr>
          <p:nvPr/>
        </p:nvPicPr>
        <p:blipFill>
          <a:blip r:embed="rId2"/>
          <a:stretch>
            <a:fillRect/>
          </a:stretch>
        </p:blipFill>
        <p:spPr>
          <a:xfrm>
            <a:off x="716307" y="894325"/>
            <a:ext cx="748697" cy="748697"/>
          </a:xfrm>
          <a:prstGeom prst="rect">
            <a:avLst/>
          </a:prstGeom>
        </p:spPr>
      </p:pic>
      <p:pic>
        <p:nvPicPr>
          <p:cNvPr id="5" name="Picture 4">
            <a:extLst>
              <a:ext uri="{FF2B5EF4-FFF2-40B4-BE49-F238E27FC236}">
                <a16:creationId xmlns:a16="http://schemas.microsoft.com/office/drawing/2014/main" id="{7171F608-7BBA-F7F4-1057-A569F158FD7E}"/>
              </a:ext>
            </a:extLst>
          </p:cNvPr>
          <p:cNvPicPr>
            <a:picLocks noChangeAspect="1"/>
          </p:cNvPicPr>
          <p:nvPr/>
        </p:nvPicPr>
        <p:blipFill>
          <a:blip r:embed="rId3"/>
          <a:stretch>
            <a:fillRect/>
          </a:stretch>
        </p:blipFill>
        <p:spPr>
          <a:xfrm>
            <a:off x="569228" y="4310845"/>
            <a:ext cx="1148148" cy="1148148"/>
          </a:xfrm>
          <a:prstGeom prst="rect">
            <a:avLst/>
          </a:prstGeom>
        </p:spPr>
      </p:pic>
      <p:grpSp>
        <p:nvGrpSpPr>
          <p:cNvPr id="6" name="Group 5">
            <a:extLst>
              <a:ext uri="{FF2B5EF4-FFF2-40B4-BE49-F238E27FC236}">
                <a16:creationId xmlns:a16="http://schemas.microsoft.com/office/drawing/2014/main" id="{5C98FDF8-66BC-588B-970C-C9B753F27EB8}"/>
              </a:ext>
            </a:extLst>
          </p:cNvPr>
          <p:cNvGrpSpPr/>
          <p:nvPr/>
        </p:nvGrpSpPr>
        <p:grpSpPr>
          <a:xfrm>
            <a:off x="12683708" y="1168548"/>
            <a:ext cx="1539045" cy="604572"/>
            <a:chOff x="4170960" y="4190375"/>
            <a:chExt cx="1578329" cy="1977390"/>
          </a:xfrm>
        </p:grpSpPr>
        <p:sp>
          <p:nvSpPr>
            <p:cNvPr id="7" name="Flowchart: Alternate Process 6">
              <a:extLst>
                <a:ext uri="{FF2B5EF4-FFF2-40B4-BE49-F238E27FC236}">
                  <a16:creationId xmlns:a16="http://schemas.microsoft.com/office/drawing/2014/main" id="{EB50AB14-193D-0806-AEA5-2E79799BFE12}"/>
                </a:ext>
              </a:extLst>
            </p:cNvPr>
            <p:cNvSpPr/>
            <p:nvPr/>
          </p:nvSpPr>
          <p:spPr>
            <a:xfrm>
              <a:off x="4170960" y="4190375"/>
              <a:ext cx="1578329" cy="1977390"/>
            </a:xfrm>
            <a:prstGeom prst="flowChartAlternateProcess">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tx1"/>
                </a:solidFill>
                <a:latin typeface="Aptos" panose="020B0004020202020204" pitchFamily="34" charset="0"/>
              </a:endParaRPr>
            </a:p>
          </p:txBody>
        </p:sp>
        <p:sp>
          <p:nvSpPr>
            <p:cNvPr id="8" name="TextBox 7">
              <a:extLst>
                <a:ext uri="{FF2B5EF4-FFF2-40B4-BE49-F238E27FC236}">
                  <a16:creationId xmlns:a16="http://schemas.microsoft.com/office/drawing/2014/main" id="{9D71890F-8167-6782-C7A3-C61F4976FA58}"/>
                </a:ext>
              </a:extLst>
            </p:cNvPr>
            <p:cNvSpPr txBox="1"/>
            <p:nvPr/>
          </p:nvSpPr>
          <p:spPr>
            <a:xfrm>
              <a:off x="4286885" y="4265949"/>
              <a:ext cx="1257300" cy="307775"/>
            </a:xfrm>
            <a:prstGeom prst="rect">
              <a:avLst/>
            </a:prstGeom>
            <a:noFill/>
          </p:spPr>
          <p:txBody>
            <a:bodyPr wrap="square" rtlCol="0">
              <a:spAutoFit/>
            </a:bodyPr>
            <a:lstStyle/>
            <a:p>
              <a:pPr algn="ctr"/>
              <a:r>
                <a:rPr lang="en-IN" sz="1400" b="1" dirty="0">
                  <a:solidFill>
                    <a:schemeClr val="accent1">
                      <a:lumMod val="60000"/>
                      <a:lumOff val="40000"/>
                    </a:schemeClr>
                  </a:solidFill>
                  <a:latin typeface="Aptos" panose="020B0004020202020204" pitchFamily="34" charset="0"/>
                </a:rPr>
                <a:t>Internet Data</a:t>
              </a:r>
            </a:p>
          </p:txBody>
        </p:sp>
      </p:grpSp>
      <p:grpSp>
        <p:nvGrpSpPr>
          <p:cNvPr id="9" name="Group 8">
            <a:extLst>
              <a:ext uri="{FF2B5EF4-FFF2-40B4-BE49-F238E27FC236}">
                <a16:creationId xmlns:a16="http://schemas.microsoft.com/office/drawing/2014/main" id="{EE8E8DA3-E160-9B10-F5B8-B472B1A31267}"/>
              </a:ext>
            </a:extLst>
          </p:cNvPr>
          <p:cNvGrpSpPr/>
          <p:nvPr/>
        </p:nvGrpSpPr>
        <p:grpSpPr>
          <a:xfrm>
            <a:off x="5181972" y="1056104"/>
            <a:ext cx="1692414" cy="944083"/>
            <a:chOff x="3965841" y="395733"/>
            <a:chExt cx="1692414" cy="944083"/>
          </a:xfrm>
        </p:grpSpPr>
        <p:sp>
          <p:nvSpPr>
            <p:cNvPr id="10" name="Flowchart: Alternate Process 9">
              <a:extLst>
                <a:ext uri="{FF2B5EF4-FFF2-40B4-BE49-F238E27FC236}">
                  <a16:creationId xmlns:a16="http://schemas.microsoft.com/office/drawing/2014/main" id="{9B9D9B79-B618-CCC6-9DB2-B5835E3004C2}"/>
                </a:ext>
              </a:extLst>
            </p:cNvPr>
            <p:cNvSpPr/>
            <p:nvPr/>
          </p:nvSpPr>
          <p:spPr>
            <a:xfrm>
              <a:off x="3965841" y="395733"/>
              <a:ext cx="1692414" cy="944083"/>
            </a:xfrm>
            <a:prstGeom prst="flowChartAlternateProcess">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1F23BDED-7B76-12BE-BD3E-C953F8DA85CC}"/>
                </a:ext>
              </a:extLst>
            </p:cNvPr>
            <p:cNvSpPr txBox="1"/>
            <p:nvPr/>
          </p:nvSpPr>
          <p:spPr>
            <a:xfrm>
              <a:off x="4085733" y="450442"/>
              <a:ext cx="1478316" cy="307777"/>
            </a:xfrm>
            <a:prstGeom prst="rect">
              <a:avLst/>
            </a:prstGeom>
            <a:noFill/>
          </p:spPr>
          <p:txBody>
            <a:bodyPr wrap="square" rtlCol="0">
              <a:spAutoFit/>
            </a:bodyPr>
            <a:lstStyle/>
            <a:p>
              <a:r>
                <a:rPr lang="en-IN" sz="1400" b="1" dirty="0">
                  <a:latin typeface="Aptos" panose="020B0004020202020204" pitchFamily="34" charset="0"/>
                </a:rPr>
                <a:t>UI Components</a:t>
              </a:r>
            </a:p>
          </p:txBody>
        </p:sp>
        <p:pic>
          <p:nvPicPr>
            <p:cNvPr id="12" name="Picture 11">
              <a:extLst>
                <a:ext uri="{FF2B5EF4-FFF2-40B4-BE49-F238E27FC236}">
                  <a16:creationId xmlns:a16="http://schemas.microsoft.com/office/drawing/2014/main" id="{F0713B33-73FB-EAAB-A37E-FA3501820938}"/>
                </a:ext>
              </a:extLst>
            </p:cNvPr>
            <p:cNvPicPr>
              <a:picLocks noChangeAspect="1"/>
            </p:cNvPicPr>
            <p:nvPr/>
          </p:nvPicPr>
          <p:blipFill>
            <a:blip r:embed="rId4"/>
            <a:stretch>
              <a:fillRect/>
            </a:stretch>
          </p:blipFill>
          <p:spPr>
            <a:xfrm>
              <a:off x="4103650" y="841075"/>
              <a:ext cx="251413" cy="292335"/>
            </a:xfrm>
            <a:prstGeom prst="rect">
              <a:avLst/>
            </a:prstGeom>
          </p:spPr>
        </p:pic>
        <p:sp>
          <p:nvSpPr>
            <p:cNvPr id="13" name="TextBox 12">
              <a:extLst>
                <a:ext uri="{FF2B5EF4-FFF2-40B4-BE49-F238E27FC236}">
                  <a16:creationId xmlns:a16="http://schemas.microsoft.com/office/drawing/2014/main" id="{B30F7CE3-0E89-279D-814D-28D6217EA8CD}"/>
                </a:ext>
              </a:extLst>
            </p:cNvPr>
            <p:cNvSpPr txBox="1"/>
            <p:nvPr/>
          </p:nvSpPr>
          <p:spPr>
            <a:xfrm>
              <a:off x="4387338" y="771800"/>
              <a:ext cx="1158993" cy="492443"/>
            </a:xfrm>
            <a:prstGeom prst="rect">
              <a:avLst/>
            </a:prstGeom>
            <a:noFill/>
          </p:spPr>
          <p:txBody>
            <a:bodyPr wrap="square" rtlCol="0">
              <a:spAutoFit/>
            </a:bodyPr>
            <a:lstStyle/>
            <a:p>
              <a:r>
                <a:rPr lang="en-IN" sz="1300" dirty="0">
                  <a:latin typeface="Aptos" panose="020B0004020202020204" pitchFamily="34" charset="0"/>
                </a:rPr>
                <a:t>Vue Web Components</a:t>
              </a:r>
            </a:p>
          </p:txBody>
        </p:sp>
      </p:grpSp>
      <p:pic>
        <p:nvPicPr>
          <p:cNvPr id="14" name="Picture 13">
            <a:extLst>
              <a:ext uri="{FF2B5EF4-FFF2-40B4-BE49-F238E27FC236}">
                <a16:creationId xmlns:a16="http://schemas.microsoft.com/office/drawing/2014/main" id="{FDA3DAA2-72BD-4BEF-0668-6EBCF69071C9}"/>
              </a:ext>
            </a:extLst>
          </p:cNvPr>
          <p:cNvPicPr>
            <a:picLocks noChangeAspect="1"/>
          </p:cNvPicPr>
          <p:nvPr/>
        </p:nvPicPr>
        <p:blipFill>
          <a:blip r:embed="rId5"/>
          <a:stretch>
            <a:fillRect/>
          </a:stretch>
        </p:blipFill>
        <p:spPr>
          <a:xfrm>
            <a:off x="3386446" y="1398772"/>
            <a:ext cx="748697" cy="748697"/>
          </a:xfrm>
          <a:prstGeom prst="rect">
            <a:avLst/>
          </a:prstGeom>
        </p:spPr>
      </p:pic>
      <p:grpSp>
        <p:nvGrpSpPr>
          <p:cNvPr id="15" name="Group 14">
            <a:extLst>
              <a:ext uri="{FF2B5EF4-FFF2-40B4-BE49-F238E27FC236}">
                <a16:creationId xmlns:a16="http://schemas.microsoft.com/office/drawing/2014/main" id="{A8D21CB0-F670-E2AF-6C61-554FBBE16FBF}"/>
              </a:ext>
            </a:extLst>
          </p:cNvPr>
          <p:cNvGrpSpPr/>
          <p:nvPr/>
        </p:nvGrpSpPr>
        <p:grpSpPr>
          <a:xfrm>
            <a:off x="3281407" y="2947218"/>
            <a:ext cx="864044" cy="988020"/>
            <a:chOff x="2433091" y="2400643"/>
            <a:chExt cx="864044" cy="868337"/>
          </a:xfrm>
        </p:grpSpPr>
        <p:pic>
          <p:nvPicPr>
            <p:cNvPr id="16" name="Picture 15">
              <a:extLst>
                <a:ext uri="{FF2B5EF4-FFF2-40B4-BE49-F238E27FC236}">
                  <a16:creationId xmlns:a16="http://schemas.microsoft.com/office/drawing/2014/main" id="{383AC0EC-A4A3-6930-720D-48053459B31E}"/>
                </a:ext>
              </a:extLst>
            </p:cNvPr>
            <p:cNvPicPr>
              <a:picLocks noChangeAspect="1"/>
            </p:cNvPicPr>
            <p:nvPr/>
          </p:nvPicPr>
          <p:blipFill>
            <a:blip r:embed="rId6"/>
            <a:stretch>
              <a:fillRect/>
            </a:stretch>
          </p:blipFill>
          <p:spPr>
            <a:xfrm>
              <a:off x="2433091" y="2400643"/>
              <a:ext cx="780238" cy="780238"/>
            </a:xfrm>
            <a:prstGeom prst="rect">
              <a:avLst/>
            </a:prstGeom>
          </p:spPr>
        </p:pic>
        <p:pic>
          <p:nvPicPr>
            <p:cNvPr id="17" name="Graphic 16" descr="Network">
              <a:extLst>
                <a:ext uri="{FF2B5EF4-FFF2-40B4-BE49-F238E27FC236}">
                  <a16:creationId xmlns:a16="http://schemas.microsoft.com/office/drawing/2014/main" id="{8B1EAF3B-D9B3-2B96-1351-3C3E480848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8068" y="2649913"/>
              <a:ext cx="619067" cy="619067"/>
            </a:xfrm>
            <a:prstGeom prst="rect">
              <a:avLst/>
            </a:prstGeom>
          </p:spPr>
        </p:pic>
      </p:grpSp>
      <p:pic>
        <p:nvPicPr>
          <p:cNvPr id="18" name="Picture 17">
            <a:extLst>
              <a:ext uri="{FF2B5EF4-FFF2-40B4-BE49-F238E27FC236}">
                <a16:creationId xmlns:a16="http://schemas.microsoft.com/office/drawing/2014/main" id="{6A778CB5-3608-AC9B-B64C-C732F179E08F}"/>
              </a:ext>
            </a:extLst>
          </p:cNvPr>
          <p:cNvPicPr>
            <a:picLocks noChangeAspect="1"/>
          </p:cNvPicPr>
          <p:nvPr/>
        </p:nvPicPr>
        <p:blipFill>
          <a:blip r:embed="rId9"/>
          <a:stretch>
            <a:fillRect/>
          </a:stretch>
        </p:blipFill>
        <p:spPr>
          <a:xfrm>
            <a:off x="4740853" y="3247837"/>
            <a:ext cx="819346" cy="626463"/>
          </a:xfrm>
          <a:prstGeom prst="rect">
            <a:avLst/>
          </a:prstGeom>
        </p:spPr>
      </p:pic>
      <p:pic>
        <p:nvPicPr>
          <p:cNvPr id="19" name="Picture 18">
            <a:extLst>
              <a:ext uri="{FF2B5EF4-FFF2-40B4-BE49-F238E27FC236}">
                <a16:creationId xmlns:a16="http://schemas.microsoft.com/office/drawing/2014/main" id="{0DC290CB-2011-F764-93E9-2BC96942899A}"/>
              </a:ext>
            </a:extLst>
          </p:cNvPr>
          <p:cNvPicPr>
            <a:picLocks noChangeAspect="1"/>
          </p:cNvPicPr>
          <p:nvPr/>
        </p:nvPicPr>
        <p:blipFill>
          <a:blip r:embed="rId10"/>
          <a:stretch>
            <a:fillRect/>
          </a:stretch>
        </p:blipFill>
        <p:spPr>
          <a:xfrm>
            <a:off x="5763734" y="5003380"/>
            <a:ext cx="334481" cy="398733"/>
          </a:xfrm>
          <a:prstGeom prst="rect">
            <a:avLst/>
          </a:prstGeom>
        </p:spPr>
      </p:pic>
      <p:pic>
        <p:nvPicPr>
          <p:cNvPr id="20" name="Picture 19">
            <a:extLst>
              <a:ext uri="{FF2B5EF4-FFF2-40B4-BE49-F238E27FC236}">
                <a16:creationId xmlns:a16="http://schemas.microsoft.com/office/drawing/2014/main" id="{B3739BEF-ACBD-0AD7-E396-3682830F315D}"/>
              </a:ext>
            </a:extLst>
          </p:cNvPr>
          <p:cNvPicPr>
            <a:picLocks noChangeAspect="1"/>
          </p:cNvPicPr>
          <p:nvPr/>
        </p:nvPicPr>
        <p:blipFill>
          <a:blip r:embed="rId11"/>
          <a:stretch>
            <a:fillRect/>
          </a:stretch>
        </p:blipFill>
        <p:spPr>
          <a:xfrm>
            <a:off x="5586534" y="6345262"/>
            <a:ext cx="665708" cy="665708"/>
          </a:xfrm>
          <a:prstGeom prst="rect">
            <a:avLst/>
          </a:prstGeom>
        </p:spPr>
      </p:pic>
      <p:grpSp>
        <p:nvGrpSpPr>
          <p:cNvPr id="21" name="Group 20">
            <a:extLst>
              <a:ext uri="{FF2B5EF4-FFF2-40B4-BE49-F238E27FC236}">
                <a16:creationId xmlns:a16="http://schemas.microsoft.com/office/drawing/2014/main" id="{1650F76B-CACF-9343-4233-A928968136AB}"/>
              </a:ext>
            </a:extLst>
          </p:cNvPr>
          <p:cNvGrpSpPr/>
          <p:nvPr/>
        </p:nvGrpSpPr>
        <p:grpSpPr>
          <a:xfrm>
            <a:off x="6401953" y="2351591"/>
            <a:ext cx="1818775" cy="2261452"/>
            <a:chOff x="6227618" y="1149666"/>
            <a:chExt cx="1818775" cy="2261452"/>
          </a:xfrm>
        </p:grpSpPr>
        <p:sp>
          <p:nvSpPr>
            <p:cNvPr id="22" name="Flowchart: Alternate Process 21">
              <a:extLst>
                <a:ext uri="{FF2B5EF4-FFF2-40B4-BE49-F238E27FC236}">
                  <a16:creationId xmlns:a16="http://schemas.microsoft.com/office/drawing/2014/main" id="{97C20E34-EBBF-95CB-D247-6CAB1965A6D0}"/>
                </a:ext>
              </a:extLst>
            </p:cNvPr>
            <p:cNvSpPr/>
            <p:nvPr/>
          </p:nvSpPr>
          <p:spPr>
            <a:xfrm>
              <a:off x="6227618" y="1219200"/>
              <a:ext cx="1572491" cy="2191918"/>
            </a:xfrm>
            <a:prstGeom prst="flowChartAlternateProcess">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FF78BE-13C5-CB71-0EE4-020AA1EF0B4F}"/>
                    </a:ext>
                  </a:extLst>
                </p:cNvPr>
                <p:cNvSpPr txBox="1"/>
                <p:nvPr/>
              </p:nvSpPr>
              <p:spPr>
                <a:xfrm>
                  <a:off x="6707318" y="1304151"/>
                  <a:ext cx="932758" cy="292388"/>
                </a:xfrm>
                <a:prstGeom prst="rect">
                  <a:avLst/>
                </a:prstGeom>
                <a:noFill/>
              </p:spPr>
              <p:txBody>
                <a:bodyPr wrap="square" rtlCol="0">
                  <a:spAutoFit/>
                </a:bodyPr>
                <a:lstStyle/>
                <a:p>
                  <a:r>
                    <a:rPr lang="en-IN" sz="1300" b="1" dirty="0">
                      <a:latin typeface="Aptos" panose="020B0004020202020204" pitchFamily="34" charset="0"/>
                    </a:rPr>
                    <a:t>Services</a:t>
                  </a:r>
                  <a14:m>
                    <m:oMath xmlns:m="http://schemas.openxmlformats.org/officeDocument/2006/math">
                      <m:r>
                        <a:rPr lang="en-IN" sz="1300" b="1" i="1">
                          <a:latin typeface="Cambria Math" panose="02040503050406030204" pitchFamily="18" charset="0"/>
                          <a:ea typeface="Cambria Math" panose="02040503050406030204" pitchFamily="18" charset="0"/>
                        </a:rPr>
                        <m:t>∗</m:t>
                      </m:r>
                    </m:oMath>
                  </a14:m>
                  <a:endParaRPr lang="en-IN" sz="1300" b="1" dirty="0">
                    <a:latin typeface="Aptos" panose="020B0004020202020204" pitchFamily="34" charset="0"/>
                  </a:endParaRPr>
                </a:p>
              </p:txBody>
            </p:sp>
          </mc:Choice>
          <mc:Fallback xmlns="">
            <p:sp>
              <p:nvSpPr>
                <p:cNvPr id="52" name="TextBox 51">
                  <a:extLst>
                    <a:ext uri="{FF2B5EF4-FFF2-40B4-BE49-F238E27FC236}">
                      <a16:creationId xmlns:a16="http://schemas.microsoft.com/office/drawing/2014/main" id="{96692FCF-C177-FACF-A1B0-19B69A660C8B}"/>
                    </a:ext>
                  </a:extLst>
                </p:cNvPr>
                <p:cNvSpPr txBox="1">
                  <a:spLocks noRot="1" noChangeAspect="1" noMove="1" noResize="1" noEditPoints="1" noAdjustHandles="1" noChangeArrowheads="1" noChangeShapeType="1" noTextEdit="1"/>
                </p:cNvSpPr>
                <p:nvPr/>
              </p:nvSpPr>
              <p:spPr>
                <a:xfrm>
                  <a:off x="6707318" y="1304151"/>
                  <a:ext cx="932758" cy="292388"/>
                </a:xfrm>
                <a:prstGeom prst="rect">
                  <a:avLst/>
                </a:prstGeom>
                <a:blipFill>
                  <a:blip r:embed="rId13"/>
                  <a:stretch>
                    <a:fillRect l="-1307" b="-18750"/>
                  </a:stretch>
                </a:blipFill>
              </p:spPr>
              <p:txBody>
                <a:bodyPr/>
                <a:lstStyle/>
                <a:p>
                  <a:r>
                    <a:rPr lang="en-IN">
                      <a:noFill/>
                    </a:rPr>
                    <a:t> </a:t>
                  </a:r>
                </a:p>
              </p:txBody>
            </p:sp>
          </mc:Fallback>
        </mc:AlternateContent>
        <p:sp>
          <p:nvSpPr>
            <p:cNvPr id="24" name="Flowchart: Alternate Process 23">
              <a:extLst>
                <a:ext uri="{FF2B5EF4-FFF2-40B4-BE49-F238E27FC236}">
                  <a16:creationId xmlns:a16="http://schemas.microsoft.com/office/drawing/2014/main" id="{23FD6E87-165F-800B-7695-41E4AEBD6223}"/>
                </a:ext>
              </a:extLst>
            </p:cNvPr>
            <p:cNvSpPr/>
            <p:nvPr/>
          </p:nvSpPr>
          <p:spPr>
            <a:xfrm>
              <a:off x="6319905" y="1666406"/>
              <a:ext cx="1410740" cy="583531"/>
            </a:xfrm>
            <a:prstGeom prst="flowChartAlternateProcess">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Flowchart: Alternate Process 24">
              <a:extLst>
                <a:ext uri="{FF2B5EF4-FFF2-40B4-BE49-F238E27FC236}">
                  <a16:creationId xmlns:a16="http://schemas.microsoft.com/office/drawing/2014/main" id="{DCF1A630-8208-FB9F-4388-268D1BDE52D0}"/>
                </a:ext>
              </a:extLst>
            </p:cNvPr>
            <p:cNvSpPr/>
            <p:nvPr/>
          </p:nvSpPr>
          <p:spPr>
            <a:xfrm>
              <a:off x="6308320" y="2335746"/>
              <a:ext cx="1410740" cy="906448"/>
            </a:xfrm>
            <a:prstGeom prst="flowChartAlternateProcess">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1D0B5D28-A384-AC7A-1443-5C1CE464B94B}"/>
                </a:ext>
              </a:extLst>
            </p:cNvPr>
            <p:cNvSpPr/>
            <p:nvPr/>
          </p:nvSpPr>
          <p:spPr>
            <a:xfrm>
              <a:off x="6400280" y="1903517"/>
              <a:ext cx="1226820" cy="239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n w="0"/>
                  <a:solidFill>
                    <a:schemeClr val="tx1">
                      <a:lumMod val="75000"/>
                      <a:lumOff val="25000"/>
                    </a:schemeClr>
                  </a:solidFill>
                  <a:effectLst>
                    <a:outerShdw blurRad="38100" dist="19050" dir="2700000" algn="tl" rotWithShape="0">
                      <a:schemeClr val="dk1">
                        <a:alpha val="40000"/>
                      </a:schemeClr>
                    </a:outerShdw>
                  </a:effectLst>
                </a:rPr>
                <a:t>Data Management</a:t>
              </a:r>
              <a:endParaRPr lang="en-IN" sz="1050" dirty="0">
                <a:solidFill>
                  <a:schemeClr val="tx1">
                    <a:lumMod val="75000"/>
                    <a:lumOff val="25000"/>
                  </a:schemeClr>
                </a:solidFill>
              </a:endParaRPr>
            </a:p>
          </p:txBody>
        </p:sp>
        <p:sp>
          <p:nvSpPr>
            <p:cNvPr id="27" name="TextBox 26">
              <a:extLst>
                <a:ext uri="{FF2B5EF4-FFF2-40B4-BE49-F238E27FC236}">
                  <a16:creationId xmlns:a16="http://schemas.microsoft.com/office/drawing/2014/main" id="{22A67442-8F28-924D-4AAF-F50DA78998AA}"/>
                </a:ext>
              </a:extLst>
            </p:cNvPr>
            <p:cNvSpPr txBox="1"/>
            <p:nvPr/>
          </p:nvSpPr>
          <p:spPr>
            <a:xfrm>
              <a:off x="6308320" y="1654761"/>
              <a:ext cx="998220" cy="276999"/>
            </a:xfrm>
            <a:prstGeom prst="rect">
              <a:avLst/>
            </a:prstGeom>
            <a:noFill/>
          </p:spPr>
          <p:txBody>
            <a:bodyPr wrap="square" rtlCol="0">
              <a:spAutoFit/>
            </a:bodyPr>
            <a:lstStyle/>
            <a:p>
              <a:r>
                <a:rPr lang="en-IN" sz="1200" dirty="0">
                  <a:solidFill>
                    <a:schemeClr val="tx2">
                      <a:lumMod val="75000"/>
                    </a:schemeClr>
                  </a:solidFill>
                  <a:latin typeface="Aptos" panose="020B0004020202020204" pitchFamily="34" charset="0"/>
                </a:rPr>
                <a:t>API Service</a:t>
              </a:r>
            </a:p>
          </p:txBody>
        </p:sp>
        <p:grpSp>
          <p:nvGrpSpPr>
            <p:cNvPr id="28" name="Group 27">
              <a:extLst>
                <a:ext uri="{FF2B5EF4-FFF2-40B4-BE49-F238E27FC236}">
                  <a16:creationId xmlns:a16="http://schemas.microsoft.com/office/drawing/2014/main" id="{73B879D6-21D3-0047-3479-CB40F304325B}"/>
                </a:ext>
              </a:extLst>
            </p:cNvPr>
            <p:cNvGrpSpPr/>
            <p:nvPr/>
          </p:nvGrpSpPr>
          <p:grpSpPr>
            <a:xfrm>
              <a:off x="6291336" y="1149666"/>
              <a:ext cx="477314" cy="505161"/>
              <a:chOff x="7907433" y="3728194"/>
              <a:chExt cx="477314" cy="505161"/>
            </a:xfrm>
          </p:grpSpPr>
          <p:pic>
            <p:nvPicPr>
              <p:cNvPr id="32" name="Graphic 31" descr="Cloud">
                <a:extLst>
                  <a:ext uri="{FF2B5EF4-FFF2-40B4-BE49-F238E27FC236}">
                    <a16:creationId xmlns:a16="http://schemas.microsoft.com/office/drawing/2014/main" id="{31B70404-9DC8-316D-B4E9-98C1A2EFD2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7433" y="3728194"/>
                <a:ext cx="477314" cy="477314"/>
              </a:xfrm>
              <a:prstGeom prst="rect">
                <a:avLst/>
              </a:prstGeom>
            </p:spPr>
          </p:pic>
          <p:pic>
            <p:nvPicPr>
              <p:cNvPr id="33" name="Graphic 32" descr="Gears">
                <a:extLst>
                  <a:ext uri="{FF2B5EF4-FFF2-40B4-BE49-F238E27FC236}">
                    <a16:creationId xmlns:a16="http://schemas.microsoft.com/office/drawing/2014/main" id="{61E3AB22-AE6A-9605-1E17-E828154397B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26140" y="3895934"/>
                <a:ext cx="337421" cy="337421"/>
              </a:xfrm>
              <a:prstGeom prst="rect">
                <a:avLst/>
              </a:prstGeom>
            </p:spPr>
          </p:pic>
        </p:grpSp>
        <p:sp>
          <p:nvSpPr>
            <p:cNvPr id="29" name="Rectangle 28">
              <a:extLst>
                <a:ext uri="{FF2B5EF4-FFF2-40B4-BE49-F238E27FC236}">
                  <a16:creationId xmlns:a16="http://schemas.microsoft.com/office/drawing/2014/main" id="{A35212A4-D256-AEA4-E5D8-3BF553761647}"/>
                </a:ext>
              </a:extLst>
            </p:cNvPr>
            <p:cNvSpPr/>
            <p:nvPr/>
          </p:nvSpPr>
          <p:spPr>
            <a:xfrm>
              <a:off x="6400280" y="2621805"/>
              <a:ext cx="1226820" cy="239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n w="0"/>
                  <a:solidFill>
                    <a:schemeClr val="tx1">
                      <a:lumMod val="75000"/>
                      <a:lumOff val="25000"/>
                    </a:schemeClr>
                  </a:solidFill>
                  <a:effectLst>
                    <a:outerShdw blurRad="38100" dist="19050" dir="2700000" algn="tl" rotWithShape="0">
                      <a:schemeClr val="dk1">
                        <a:alpha val="40000"/>
                      </a:schemeClr>
                    </a:outerShdw>
                  </a:effectLst>
                </a:rPr>
                <a:t>Crew AI</a:t>
              </a:r>
              <a:endParaRPr lang="en-IN" sz="1050" dirty="0">
                <a:solidFill>
                  <a:schemeClr val="tx1">
                    <a:lumMod val="75000"/>
                    <a:lumOff val="25000"/>
                  </a:schemeClr>
                </a:solidFill>
              </a:endParaRPr>
            </a:p>
          </p:txBody>
        </p:sp>
        <p:sp>
          <p:nvSpPr>
            <p:cNvPr id="30" name="TextBox 29">
              <a:extLst>
                <a:ext uri="{FF2B5EF4-FFF2-40B4-BE49-F238E27FC236}">
                  <a16:creationId xmlns:a16="http://schemas.microsoft.com/office/drawing/2014/main" id="{803BA7E6-AF39-D899-B04C-25BAE1514093}"/>
                </a:ext>
              </a:extLst>
            </p:cNvPr>
            <p:cNvSpPr txBox="1"/>
            <p:nvPr/>
          </p:nvSpPr>
          <p:spPr>
            <a:xfrm>
              <a:off x="6301001" y="2367452"/>
              <a:ext cx="1745392" cy="276999"/>
            </a:xfrm>
            <a:prstGeom prst="rect">
              <a:avLst/>
            </a:prstGeom>
            <a:noFill/>
          </p:spPr>
          <p:txBody>
            <a:bodyPr wrap="square">
              <a:spAutoFit/>
            </a:bodyPr>
            <a:lstStyle/>
            <a:p>
              <a:r>
                <a:rPr lang="en-IN" sz="1200" dirty="0">
                  <a:solidFill>
                    <a:schemeClr val="tx2">
                      <a:lumMod val="75000"/>
                    </a:schemeClr>
                  </a:solidFill>
                  <a:latin typeface="Aptos" panose="020B0004020202020204" pitchFamily="34" charset="0"/>
                </a:rPr>
                <a:t>Application Service</a:t>
              </a:r>
            </a:p>
          </p:txBody>
        </p:sp>
        <p:sp>
          <p:nvSpPr>
            <p:cNvPr id="31" name="Rectangle 30">
              <a:extLst>
                <a:ext uri="{FF2B5EF4-FFF2-40B4-BE49-F238E27FC236}">
                  <a16:creationId xmlns:a16="http://schemas.microsoft.com/office/drawing/2014/main" id="{A17A9CCC-25AF-EA67-5541-1B2FFA6AAB60}"/>
                </a:ext>
              </a:extLst>
            </p:cNvPr>
            <p:cNvSpPr/>
            <p:nvPr/>
          </p:nvSpPr>
          <p:spPr>
            <a:xfrm>
              <a:off x="6410043" y="2917018"/>
              <a:ext cx="1226820" cy="2393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n w="0"/>
                  <a:solidFill>
                    <a:schemeClr val="tx1">
                      <a:lumMod val="75000"/>
                      <a:lumOff val="25000"/>
                    </a:schemeClr>
                  </a:solidFill>
                  <a:effectLst>
                    <a:outerShdw blurRad="38100" dist="19050" dir="2700000" algn="tl" rotWithShape="0">
                      <a:schemeClr val="dk1">
                        <a:alpha val="40000"/>
                      </a:schemeClr>
                    </a:outerShdw>
                  </a:effectLst>
                </a:rPr>
                <a:t>Image Analysis </a:t>
              </a:r>
              <a:endParaRPr lang="en-IN" sz="1050" dirty="0">
                <a:solidFill>
                  <a:schemeClr val="tx1">
                    <a:lumMod val="75000"/>
                    <a:lumOff val="25000"/>
                  </a:schemeClr>
                </a:solidFill>
              </a:endParaRPr>
            </a:p>
          </p:txBody>
        </p:sp>
      </p:grpSp>
      <p:grpSp>
        <p:nvGrpSpPr>
          <p:cNvPr id="34" name="Group 33">
            <a:extLst>
              <a:ext uri="{FF2B5EF4-FFF2-40B4-BE49-F238E27FC236}">
                <a16:creationId xmlns:a16="http://schemas.microsoft.com/office/drawing/2014/main" id="{2DA35259-2E79-1E18-DE66-DA1C1FBA7EA6}"/>
              </a:ext>
            </a:extLst>
          </p:cNvPr>
          <p:cNvGrpSpPr/>
          <p:nvPr/>
        </p:nvGrpSpPr>
        <p:grpSpPr>
          <a:xfrm>
            <a:off x="8649198" y="2397842"/>
            <a:ext cx="1653540" cy="4154100"/>
            <a:chOff x="9123911" y="2367452"/>
            <a:chExt cx="1653540" cy="4154100"/>
          </a:xfrm>
        </p:grpSpPr>
        <p:sp>
          <p:nvSpPr>
            <p:cNvPr id="35" name="Flowchart: Alternate Process 34">
              <a:extLst>
                <a:ext uri="{FF2B5EF4-FFF2-40B4-BE49-F238E27FC236}">
                  <a16:creationId xmlns:a16="http://schemas.microsoft.com/office/drawing/2014/main" id="{46722172-6DAE-FDD1-2896-71EAA0DC54F2}"/>
                </a:ext>
              </a:extLst>
            </p:cNvPr>
            <p:cNvSpPr/>
            <p:nvPr/>
          </p:nvSpPr>
          <p:spPr>
            <a:xfrm>
              <a:off x="9123911" y="2367452"/>
              <a:ext cx="1536469" cy="4154100"/>
            </a:xfrm>
            <a:prstGeom prst="flowChartAlternateProcess">
              <a:avLst/>
            </a:prstGeom>
            <a:solidFill>
              <a:srgbClr val="FEF0F9"/>
            </a:solidFill>
            <a:ln>
              <a:solidFill>
                <a:srgbClr val="FDC3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45AAF798-C592-5DAB-C143-9AA9C12DD07F}"/>
                </a:ext>
              </a:extLst>
            </p:cNvPr>
            <p:cNvSpPr txBox="1"/>
            <p:nvPr/>
          </p:nvSpPr>
          <p:spPr>
            <a:xfrm>
              <a:off x="9204960" y="2475611"/>
              <a:ext cx="1572491" cy="276999"/>
            </a:xfrm>
            <a:prstGeom prst="rect">
              <a:avLst/>
            </a:prstGeom>
            <a:noFill/>
          </p:spPr>
          <p:txBody>
            <a:bodyPr wrap="square" rtlCol="0">
              <a:spAutoFit/>
            </a:bodyPr>
            <a:lstStyle/>
            <a:p>
              <a:r>
                <a:rPr lang="en-IN" sz="1200" b="1" dirty="0">
                  <a:latin typeface="Aptos" panose="020B0004020202020204" pitchFamily="34" charset="0"/>
                </a:rPr>
                <a:t>Generative AI Hub</a:t>
              </a:r>
            </a:p>
          </p:txBody>
        </p:sp>
        <p:sp>
          <p:nvSpPr>
            <p:cNvPr id="37" name="Flowchart: Alternate Process 36">
              <a:extLst>
                <a:ext uri="{FF2B5EF4-FFF2-40B4-BE49-F238E27FC236}">
                  <a16:creationId xmlns:a16="http://schemas.microsoft.com/office/drawing/2014/main" id="{1242F455-EDAF-11BA-8BD3-7D9B7737C9B5}"/>
                </a:ext>
              </a:extLst>
            </p:cNvPr>
            <p:cNvSpPr/>
            <p:nvPr/>
          </p:nvSpPr>
          <p:spPr>
            <a:xfrm>
              <a:off x="9204960" y="2752611"/>
              <a:ext cx="1379220" cy="1762240"/>
            </a:xfrm>
            <a:prstGeom prst="flowChartAlternateProcess">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lowchart: Alternate Process 37">
              <a:extLst>
                <a:ext uri="{FF2B5EF4-FFF2-40B4-BE49-F238E27FC236}">
                  <a16:creationId xmlns:a16="http://schemas.microsoft.com/office/drawing/2014/main" id="{C27EAFC4-78DE-6A1D-9D56-CAF54A674B86}"/>
                </a:ext>
              </a:extLst>
            </p:cNvPr>
            <p:cNvSpPr/>
            <p:nvPr/>
          </p:nvSpPr>
          <p:spPr>
            <a:xfrm>
              <a:off x="9236825" y="3047106"/>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Multilingual Agent</a:t>
              </a:r>
            </a:p>
          </p:txBody>
        </p:sp>
        <p:sp>
          <p:nvSpPr>
            <p:cNvPr id="39" name="TextBox 38">
              <a:extLst>
                <a:ext uri="{FF2B5EF4-FFF2-40B4-BE49-F238E27FC236}">
                  <a16:creationId xmlns:a16="http://schemas.microsoft.com/office/drawing/2014/main" id="{CA467720-21D5-1DF8-63C0-203279952F28}"/>
                </a:ext>
              </a:extLst>
            </p:cNvPr>
            <p:cNvSpPr txBox="1"/>
            <p:nvPr/>
          </p:nvSpPr>
          <p:spPr>
            <a:xfrm>
              <a:off x="9236825" y="2764436"/>
              <a:ext cx="998220" cy="276999"/>
            </a:xfrm>
            <a:prstGeom prst="rect">
              <a:avLst/>
            </a:prstGeom>
            <a:noFill/>
          </p:spPr>
          <p:txBody>
            <a:bodyPr wrap="square" rtlCol="0">
              <a:spAutoFit/>
            </a:bodyPr>
            <a:lstStyle/>
            <a:p>
              <a:r>
                <a:rPr lang="en-IN" sz="1200" dirty="0">
                  <a:solidFill>
                    <a:schemeClr val="tx2">
                      <a:lumMod val="75000"/>
                    </a:schemeClr>
                  </a:solidFill>
                  <a:latin typeface="Aptos" panose="020B0004020202020204" pitchFamily="34" charset="0"/>
                </a:rPr>
                <a:t>Agents</a:t>
              </a:r>
            </a:p>
          </p:txBody>
        </p:sp>
        <p:sp>
          <p:nvSpPr>
            <p:cNvPr id="40" name="Flowchart: Alternate Process 39">
              <a:extLst>
                <a:ext uri="{FF2B5EF4-FFF2-40B4-BE49-F238E27FC236}">
                  <a16:creationId xmlns:a16="http://schemas.microsoft.com/office/drawing/2014/main" id="{85FA0A92-E175-0877-AF10-F4835C3EE28B}"/>
                </a:ext>
              </a:extLst>
            </p:cNvPr>
            <p:cNvSpPr/>
            <p:nvPr/>
          </p:nvSpPr>
          <p:spPr>
            <a:xfrm>
              <a:off x="9238293" y="3311784"/>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Allopathic Agent</a:t>
              </a:r>
            </a:p>
          </p:txBody>
        </p:sp>
        <p:sp>
          <p:nvSpPr>
            <p:cNvPr id="41" name="Flowchart: Alternate Process 40">
              <a:extLst>
                <a:ext uri="{FF2B5EF4-FFF2-40B4-BE49-F238E27FC236}">
                  <a16:creationId xmlns:a16="http://schemas.microsoft.com/office/drawing/2014/main" id="{E63F3C71-6053-AF20-6FE1-608CA9CA041D}"/>
                </a:ext>
              </a:extLst>
            </p:cNvPr>
            <p:cNvSpPr/>
            <p:nvPr/>
          </p:nvSpPr>
          <p:spPr>
            <a:xfrm>
              <a:off x="9238293" y="3572418"/>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Ayurvedic Agent</a:t>
              </a:r>
            </a:p>
          </p:txBody>
        </p:sp>
        <p:sp>
          <p:nvSpPr>
            <p:cNvPr id="42" name="Flowchart: Alternate Process 41">
              <a:extLst>
                <a:ext uri="{FF2B5EF4-FFF2-40B4-BE49-F238E27FC236}">
                  <a16:creationId xmlns:a16="http://schemas.microsoft.com/office/drawing/2014/main" id="{5DE3BFF6-79E9-4159-17C5-08DE2F6030CB}"/>
                </a:ext>
              </a:extLst>
            </p:cNvPr>
            <p:cNvSpPr/>
            <p:nvPr/>
          </p:nvSpPr>
          <p:spPr>
            <a:xfrm>
              <a:off x="9243962" y="3857521"/>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Mod-</a:t>
              </a:r>
              <a:r>
                <a:rPr lang="en-IN" sz="1100" dirty="0" err="1">
                  <a:solidFill>
                    <a:schemeClr val="tx1">
                      <a:lumMod val="75000"/>
                      <a:lumOff val="25000"/>
                    </a:schemeClr>
                  </a:solidFill>
                </a:rPr>
                <a:t>Integ</a:t>
              </a:r>
              <a:r>
                <a:rPr lang="en-IN" sz="1100" dirty="0">
                  <a:solidFill>
                    <a:schemeClr val="tx1">
                      <a:lumMod val="75000"/>
                      <a:lumOff val="25000"/>
                    </a:schemeClr>
                  </a:solidFill>
                </a:rPr>
                <a:t> Agent</a:t>
              </a:r>
            </a:p>
          </p:txBody>
        </p:sp>
        <p:sp>
          <p:nvSpPr>
            <p:cNvPr id="43" name="Flowchart: Alternate Process 42">
              <a:extLst>
                <a:ext uri="{FF2B5EF4-FFF2-40B4-BE49-F238E27FC236}">
                  <a16:creationId xmlns:a16="http://schemas.microsoft.com/office/drawing/2014/main" id="{D29DC699-9C0E-941B-8C25-611E279F16CB}"/>
                </a:ext>
              </a:extLst>
            </p:cNvPr>
            <p:cNvSpPr/>
            <p:nvPr/>
          </p:nvSpPr>
          <p:spPr>
            <a:xfrm>
              <a:off x="9251381" y="4141294"/>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Diet Agent</a:t>
              </a:r>
            </a:p>
          </p:txBody>
        </p:sp>
        <p:sp>
          <p:nvSpPr>
            <p:cNvPr id="44" name="Flowchart: Alternate Process 43">
              <a:extLst>
                <a:ext uri="{FF2B5EF4-FFF2-40B4-BE49-F238E27FC236}">
                  <a16:creationId xmlns:a16="http://schemas.microsoft.com/office/drawing/2014/main" id="{5F7BDC36-658F-E8CF-1E42-E77BC86DB022}"/>
                </a:ext>
              </a:extLst>
            </p:cNvPr>
            <p:cNvSpPr/>
            <p:nvPr/>
          </p:nvSpPr>
          <p:spPr>
            <a:xfrm>
              <a:off x="9201375" y="4626678"/>
              <a:ext cx="1379220" cy="1762240"/>
            </a:xfrm>
            <a:prstGeom prst="flowChartAlternateProcess">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lowchart: Alternate Process 44">
              <a:extLst>
                <a:ext uri="{FF2B5EF4-FFF2-40B4-BE49-F238E27FC236}">
                  <a16:creationId xmlns:a16="http://schemas.microsoft.com/office/drawing/2014/main" id="{23F4F005-9091-17FC-0C66-40BC25950735}"/>
                </a:ext>
              </a:extLst>
            </p:cNvPr>
            <p:cNvSpPr/>
            <p:nvPr/>
          </p:nvSpPr>
          <p:spPr>
            <a:xfrm>
              <a:off x="9233240" y="4921173"/>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Multilingual Task</a:t>
              </a:r>
            </a:p>
          </p:txBody>
        </p:sp>
        <p:sp>
          <p:nvSpPr>
            <p:cNvPr id="46" name="TextBox 45">
              <a:extLst>
                <a:ext uri="{FF2B5EF4-FFF2-40B4-BE49-F238E27FC236}">
                  <a16:creationId xmlns:a16="http://schemas.microsoft.com/office/drawing/2014/main" id="{5BC07B7E-6EF6-1F73-C404-3990177D7655}"/>
                </a:ext>
              </a:extLst>
            </p:cNvPr>
            <p:cNvSpPr txBox="1"/>
            <p:nvPr/>
          </p:nvSpPr>
          <p:spPr>
            <a:xfrm>
              <a:off x="9233240" y="4638503"/>
              <a:ext cx="998220" cy="276999"/>
            </a:xfrm>
            <a:prstGeom prst="rect">
              <a:avLst/>
            </a:prstGeom>
            <a:noFill/>
          </p:spPr>
          <p:txBody>
            <a:bodyPr wrap="square" rtlCol="0">
              <a:spAutoFit/>
            </a:bodyPr>
            <a:lstStyle/>
            <a:p>
              <a:r>
                <a:rPr lang="en-IN" sz="1200" dirty="0">
                  <a:solidFill>
                    <a:schemeClr val="tx2">
                      <a:lumMod val="75000"/>
                    </a:schemeClr>
                  </a:solidFill>
                  <a:latin typeface="Aptos" panose="020B0004020202020204" pitchFamily="34" charset="0"/>
                </a:rPr>
                <a:t>Tasks</a:t>
              </a:r>
            </a:p>
          </p:txBody>
        </p:sp>
        <p:sp>
          <p:nvSpPr>
            <p:cNvPr id="47" name="Flowchart: Alternate Process 46">
              <a:extLst>
                <a:ext uri="{FF2B5EF4-FFF2-40B4-BE49-F238E27FC236}">
                  <a16:creationId xmlns:a16="http://schemas.microsoft.com/office/drawing/2014/main" id="{03C71897-5B4D-C546-44A7-6AEB58098E96}"/>
                </a:ext>
              </a:extLst>
            </p:cNvPr>
            <p:cNvSpPr/>
            <p:nvPr/>
          </p:nvSpPr>
          <p:spPr>
            <a:xfrm>
              <a:off x="9234708" y="5185851"/>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Allopathic Task</a:t>
              </a:r>
            </a:p>
          </p:txBody>
        </p:sp>
        <p:sp>
          <p:nvSpPr>
            <p:cNvPr id="48" name="Flowchart: Alternate Process 47">
              <a:extLst>
                <a:ext uri="{FF2B5EF4-FFF2-40B4-BE49-F238E27FC236}">
                  <a16:creationId xmlns:a16="http://schemas.microsoft.com/office/drawing/2014/main" id="{018D0608-D585-6232-A519-A00F8BF153B7}"/>
                </a:ext>
              </a:extLst>
            </p:cNvPr>
            <p:cNvSpPr/>
            <p:nvPr/>
          </p:nvSpPr>
          <p:spPr>
            <a:xfrm>
              <a:off x="9234708" y="5446485"/>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Ayurvedic Task</a:t>
              </a:r>
            </a:p>
          </p:txBody>
        </p:sp>
        <p:sp>
          <p:nvSpPr>
            <p:cNvPr id="49" name="Flowchart: Alternate Process 48">
              <a:extLst>
                <a:ext uri="{FF2B5EF4-FFF2-40B4-BE49-F238E27FC236}">
                  <a16:creationId xmlns:a16="http://schemas.microsoft.com/office/drawing/2014/main" id="{A49F3211-D75F-D20B-1457-7FAC53A6C758}"/>
                </a:ext>
              </a:extLst>
            </p:cNvPr>
            <p:cNvSpPr/>
            <p:nvPr/>
          </p:nvSpPr>
          <p:spPr>
            <a:xfrm>
              <a:off x="9240377" y="5731588"/>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Mod-</a:t>
              </a:r>
              <a:r>
                <a:rPr lang="en-IN" sz="1100" dirty="0" err="1">
                  <a:solidFill>
                    <a:schemeClr val="tx1">
                      <a:lumMod val="75000"/>
                      <a:lumOff val="25000"/>
                    </a:schemeClr>
                  </a:solidFill>
                </a:rPr>
                <a:t>Integ</a:t>
              </a:r>
              <a:r>
                <a:rPr lang="en-IN" sz="1100" dirty="0">
                  <a:solidFill>
                    <a:schemeClr val="tx1">
                      <a:lumMod val="75000"/>
                      <a:lumOff val="25000"/>
                    </a:schemeClr>
                  </a:solidFill>
                </a:rPr>
                <a:t> Task</a:t>
              </a:r>
            </a:p>
          </p:txBody>
        </p:sp>
        <p:sp>
          <p:nvSpPr>
            <p:cNvPr id="50" name="Flowchart: Alternate Process 49">
              <a:extLst>
                <a:ext uri="{FF2B5EF4-FFF2-40B4-BE49-F238E27FC236}">
                  <a16:creationId xmlns:a16="http://schemas.microsoft.com/office/drawing/2014/main" id="{8BB411BE-5E22-EDDB-0C6E-D0525559F052}"/>
                </a:ext>
              </a:extLst>
            </p:cNvPr>
            <p:cNvSpPr/>
            <p:nvPr/>
          </p:nvSpPr>
          <p:spPr>
            <a:xfrm>
              <a:off x="9247796" y="6015361"/>
              <a:ext cx="1310640" cy="218895"/>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lumMod val="75000"/>
                      <a:lumOff val="25000"/>
                    </a:schemeClr>
                  </a:solidFill>
                </a:rPr>
                <a:t>Diet Task</a:t>
              </a:r>
            </a:p>
          </p:txBody>
        </p:sp>
      </p:grpSp>
      <p:pic>
        <p:nvPicPr>
          <p:cNvPr id="51" name="Picture 50">
            <a:extLst>
              <a:ext uri="{FF2B5EF4-FFF2-40B4-BE49-F238E27FC236}">
                <a16:creationId xmlns:a16="http://schemas.microsoft.com/office/drawing/2014/main" id="{7B7FCDD4-EBC0-8655-A9D8-7277F6365CE8}"/>
              </a:ext>
            </a:extLst>
          </p:cNvPr>
          <p:cNvPicPr>
            <a:picLocks noChangeAspect="1"/>
          </p:cNvPicPr>
          <p:nvPr/>
        </p:nvPicPr>
        <p:blipFill>
          <a:blip r:embed="rId9"/>
          <a:stretch>
            <a:fillRect/>
          </a:stretch>
        </p:blipFill>
        <p:spPr>
          <a:xfrm>
            <a:off x="6778526" y="5490406"/>
            <a:ext cx="819346" cy="626463"/>
          </a:xfrm>
          <a:prstGeom prst="rect">
            <a:avLst/>
          </a:prstGeom>
        </p:spPr>
      </p:pic>
      <p:grpSp>
        <p:nvGrpSpPr>
          <p:cNvPr id="52" name="Group 51">
            <a:extLst>
              <a:ext uri="{FF2B5EF4-FFF2-40B4-BE49-F238E27FC236}">
                <a16:creationId xmlns:a16="http://schemas.microsoft.com/office/drawing/2014/main" id="{C55AA135-C375-448A-1B77-D41399CDC8D1}"/>
              </a:ext>
            </a:extLst>
          </p:cNvPr>
          <p:cNvGrpSpPr/>
          <p:nvPr/>
        </p:nvGrpSpPr>
        <p:grpSpPr>
          <a:xfrm>
            <a:off x="310402" y="2213723"/>
            <a:ext cx="1471058" cy="1504362"/>
            <a:chOff x="310402" y="2213723"/>
            <a:chExt cx="1471058" cy="1504362"/>
          </a:xfrm>
        </p:grpSpPr>
        <p:sp>
          <p:nvSpPr>
            <p:cNvPr id="53" name="Flowchart: Alternate Process 52">
              <a:extLst>
                <a:ext uri="{FF2B5EF4-FFF2-40B4-BE49-F238E27FC236}">
                  <a16:creationId xmlns:a16="http://schemas.microsoft.com/office/drawing/2014/main" id="{491B03C5-9250-8F6F-9666-D4FA66B5011D}"/>
                </a:ext>
              </a:extLst>
            </p:cNvPr>
            <p:cNvSpPr/>
            <p:nvPr/>
          </p:nvSpPr>
          <p:spPr>
            <a:xfrm>
              <a:off x="310402" y="2213723"/>
              <a:ext cx="1471058" cy="1504362"/>
            </a:xfrm>
            <a:prstGeom prst="flowChartAlternateProcess">
              <a:avLst/>
            </a:prstGeom>
            <a:solidFill>
              <a:schemeClr val="accent1">
                <a:lumMod val="20000"/>
                <a:lumOff val="80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D3171555-48E9-98DB-1980-97CFF32CBD43}"/>
                </a:ext>
              </a:extLst>
            </p:cNvPr>
            <p:cNvSpPr txBox="1"/>
            <p:nvPr/>
          </p:nvSpPr>
          <p:spPr>
            <a:xfrm>
              <a:off x="414435" y="2273774"/>
              <a:ext cx="1367024" cy="584775"/>
            </a:xfrm>
            <a:prstGeom prst="rect">
              <a:avLst/>
            </a:prstGeom>
            <a:noFill/>
            <a:ln>
              <a:noFill/>
            </a:ln>
          </p:spPr>
          <p:txBody>
            <a:bodyPr wrap="square" rtlCol="0">
              <a:spAutoFit/>
            </a:bodyPr>
            <a:lstStyle/>
            <a:p>
              <a:pPr algn="ctr"/>
              <a:r>
                <a:rPr lang="en-IN" sz="1600" b="1" dirty="0">
                  <a:latin typeface="Aptos" panose="020B0004020202020204" pitchFamily="34" charset="0"/>
                </a:rPr>
                <a:t>Application</a:t>
              </a:r>
            </a:p>
            <a:p>
              <a:pPr algn="ctr"/>
              <a:r>
                <a:rPr lang="en-IN" sz="1600" b="1" dirty="0">
                  <a:latin typeface="Aptos" panose="020B0004020202020204" pitchFamily="34" charset="0"/>
                </a:rPr>
                <a:t> Client</a:t>
              </a:r>
            </a:p>
          </p:txBody>
        </p:sp>
      </p:grpSp>
      <p:pic>
        <p:nvPicPr>
          <p:cNvPr id="55" name="Picture 54">
            <a:extLst>
              <a:ext uri="{FF2B5EF4-FFF2-40B4-BE49-F238E27FC236}">
                <a16:creationId xmlns:a16="http://schemas.microsoft.com/office/drawing/2014/main" id="{7C59B286-5D31-E820-BB41-DFDE99A935CD}"/>
              </a:ext>
            </a:extLst>
          </p:cNvPr>
          <p:cNvPicPr>
            <a:picLocks noChangeAspect="1"/>
          </p:cNvPicPr>
          <p:nvPr/>
        </p:nvPicPr>
        <p:blipFill>
          <a:blip r:embed="rId18"/>
          <a:stretch>
            <a:fillRect/>
          </a:stretch>
        </p:blipFill>
        <p:spPr>
          <a:xfrm>
            <a:off x="675707" y="2806168"/>
            <a:ext cx="780238" cy="780238"/>
          </a:xfrm>
          <a:prstGeom prst="rect">
            <a:avLst/>
          </a:prstGeom>
        </p:spPr>
      </p:pic>
      <p:sp>
        <p:nvSpPr>
          <p:cNvPr id="56" name="TextBox 55">
            <a:extLst>
              <a:ext uri="{FF2B5EF4-FFF2-40B4-BE49-F238E27FC236}">
                <a16:creationId xmlns:a16="http://schemas.microsoft.com/office/drawing/2014/main" id="{1EBE188B-E462-BF27-C08A-92564852E557}"/>
              </a:ext>
            </a:extLst>
          </p:cNvPr>
          <p:cNvSpPr txBox="1"/>
          <p:nvPr/>
        </p:nvSpPr>
        <p:spPr>
          <a:xfrm>
            <a:off x="554426" y="560800"/>
            <a:ext cx="1117101" cy="338554"/>
          </a:xfrm>
          <a:prstGeom prst="rect">
            <a:avLst/>
          </a:prstGeom>
          <a:noFill/>
          <a:ln>
            <a:noFill/>
          </a:ln>
        </p:spPr>
        <p:txBody>
          <a:bodyPr wrap="square" rtlCol="0">
            <a:spAutoFit/>
          </a:bodyPr>
          <a:lstStyle/>
          <a:p>
            <a:r>
              <a:rPr lang="en-IN" sz="1600" b="1" dirty="0">
                <a:latin typeface="Aptos" panose="020B0004020202020204" pitchFamily="34" charset="0"/>
              </a:rPr>
              <a:t>End User</a:t>
            </a:r>
          </a:p>
        </p:txBody>
      </p:sp>
      <p:cxnSp>
        <p:nvCxnSpPr>
          <p:cNvPr id="57" name="Straight Arrow Connector 56">
            <a:extLst>
              <a:ext uri="{FF2B5EF4-FFF2-40B4-BE49-F238E27FC236}">
                <a16:creationId xmlns:a16="http://schemas.microsoft.com/office/drawing/2014/main" id="{ED60ED96-72C3-2D79-D640-75352265BE32}"/>
              </a:ext>
            </a:extLst>
          </p:cNvPr>
          <p:cNvCxnSpPr>
            <a:stCxn id="10" idx="1"/>
          </p:cNvCxnSpPr>
          <p:nvPr/>
        </p:nvCxnSpPr>
        <p:spPr>
          <a:xfrm flipH="1" flipV="1">
            <a:off x="4125500" y="1528145"/>
            <a:ext cx="1056472" cy="1"/>
          </a:xfrm>
          <a:prstGeom prst="straightConnector1">
            <a:avLst/>
          </a:prstGeom>
          <a:ln w="25400" cmpd="sng">
            <a:solidFill>
              <a:srgbClr val="0070C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7A81BA-A64A-8F25-B89A-8BA3CC53FC08}"/>
              </a:ext>
            </a:extLst>
          </p:cNvPr>
          <p:cNvCxnSpPr>
            <a:cxnSpLocks/>
            <a:endCxn id="14" idx="2"/>
          </p:cNvCxnSpPr>
          <p:nvPr/>
        </p:nvCxnSpPr>
        <p:spPr>
          <a:xfrm flipV="1">
            <a:off x="3760795" y="2147469"/>
            <a:ext cx="0" cy="836632"/>
          </a:xfrm>
          <a:prstGeom prst="straightConnector1">
            <a:avLst/>
          </a:prstGeom>
          <a:ln w="254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931DEFB8-4549-F105-942A-84D5A3E339DC}"/>
              </a:ext>
            </a:extLst>
          </p:cNvPr>
          <p:cNvCxnSpPr>
            <a:cxnSpLocks/>
          </p:cNvCxnSpPr>
          <p:nvPr/>
        </p:nvCxnSpPr>
        <p:spPr>
          <a:xfrm flipV="1">
            <a:off x="1843255" y="3816605"/>
            <a:ext cx="1954150" cy="104992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60F23A8C-ED95-5F95-8A58-A374CF0821FF}"/>
              </a:ext>
            </a:extLst>
          </p:cNvPr>
          <p:cNvCxnSpPr>
            <a:cxnSpLocks/>
            <a:stCxn id="27" idx="1"/>
          </p:cNvCxnSpPr>
          <p:nvPr/>
        </p:nvCxnSpPr>
        <p:spPr>
          <a:xfrm rot="10800000" flipV="1">
            <a:off x="5918205" y="2995186"/>
            <a:ext cx="564450" cy="1883036"/>
          </a:xfrm>
          <a:prstGeom prst="bentConnector2">
            <a:avLst/>
          </a:prstGeom>
          <a:ln w="25400">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4320EF5-4AC9-8EC9-80BD-739A88F7BD10}"/>
              </a:ext>
            </a:extLst>
          </p:cNvPr>
          <p:cNvCxnSpPr>
            <a:cxnSpLocks/>
          </p:cNvCxnSpPr>
          <p:nvPr/>
        </p:nvCxnSpPr>
        <p:spPr>
          <a:xfrm>
            <a:off x="5918204" y="3826022"/>
            <a:ext cx="57603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F81C704-761A-8106-5836-A20DB6EBC4F2}"/>
              </a:ext>
            </a:extLst>
          </p:cNvPr>
          <p:cNvSpPr txBox="1"/>
          <p:nvPr/>
        </p:nvSpPr>
        <p:spPr>
          <a:xfrm>
            <a:off x="4183752" y="3061059"/>
            <a:ext cx="998220" cy="400110"/>
          </a:xfrm>
          <a:prstGeom prst="rect">
            <a:avLst/>
          </a:prstGeom>
          <a:noFill/>
        </p:spPr>
        <p:txBody>
          <a:bodyPr wrap="square" rtlCol="0">
            <a:spAutoFit/>
          </a:bodyPr>
          <a:lstStyle/>
          <a:p>
            <a:pPr algn="ctr"/>
            <a:r>
              <a:rPr lang="en-IN" sz="1000" dirty="0">
                <a:solidFill>
                  <a:schemeClr val="tx2">
                    <a:lumMod val="75000"/>
                  </a:schemeClr>
                </a:solidFill>
                <a:latin typeface="Aptos" panose="020B0004020202020204" pitchFamily="34" charset="0"/>
              </a:rPr>
              <a:t>Destination Service</a:t>
            </a:r>
          </a:p>
        </p:txBody>
      </p:sp>
      <p:cxnSp>
        <p:nvCxnSpPr>
          <p:cNvPr id="63" name="Straight Arrow Connector 62">
            <a:extLst>
              <a:ext uri="{FF2B5EF4-FFF2-40B4-BE49-F238E27FC236}">
                <a16:creationId xmlns:a16="http://schemas.microsoft.com/office/drawing/2014/main" id="{420C44D2-E106-A629-A63C-2A19A4D5C6D4}"/>
              </a:ext>
            </a:extLst>
          </p:cNvPr>
          <p:cNvCxnSpPr>
            <a:cxnSpLocks/>
            <a:stCxn id="51" idx="3"/>
          </p:cNvCxnSpPr>
          <p:nvPr/>
        </p:nvCxnSpPr>
        <p:spPr>
          <a:xfrm>
            <a:off x="7597872" y="5803638"/>
            <a:ext cx="1051326"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D16BB23-10E4-7EC6-C7B5-63D71BF889C4}"/>
              </a:ext>
            </a:extLst>
          </p:cNvPr>
          <p:cNvCxnSpPr>
            <a:cxnSpLocks/>
          </p:cNvCxnSpPr>
          <p:nvPr/>
        </p:nvCxnSpPr>
        <p:spPr>
          <a:xfrm>
            <a:off x="9276364" y="2067913"/>
            <a:ext cx="0" cy="32992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45FE48A9-7AFA-AE5A-89D3-013535BDD41B}"/>
              </a:ext>
            </a:extLst>
          </p:cNvPr>
          <p:cNvGrpSpPr/>
          <p:nvPr/>
        </p:nvGrpSpPr>
        <p:grpSpPr>
          <a:xfrm>
            <a:off x="8578804" y="6879092"/>
            <a:ext cx="1611824" cy="836632"/>
            <a:chOff x="10321872" y="1503761"/>
            <a:chExt cx="1611824" cy="693484"/>
          </a:xfrm>
        </p:grpSpPr>
        <p:sp>
          <p:nvSpPr>
            <p:cNvPr id="66" name="Flowchart: Alternate Process 65">
              <a:extLst>
                <a:ext uri="{FF2B5EF4-FFF2-40B4-BE49-F238E27FC236}">
                  <a16:creationId xmlns:a16="http://schemas.microsoft.com/office/drawing/2014/main" id="{80D13C73-8F75-D2FB-A19D-ACBDF3452F3C}"/>
                </a:ext>
              </a:extLst>
            </p:cNvPr>
            <p:cNvSpPr/>
            <p:nvPr/>
          </p:nvSpPr>
          <p:spPr>
            <a:xfrm>
              <a:off x="10321872" y="1503761"/>
              <a:ext cx="1611824" cy="693484"/>
            </a:xfrm>
            <a:prstGeom prst="flowChartAlternateProcess">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Rectangle: Rounded Corners 66">
              <a:extLst>
                <a:ext uri="{FF2B5EF4-FFF2-40B4-BE49-F238E27FC236}">
                  <a16:creationId xmlns:a16="http://schemas.microsoft.com/office/drawing/2014/main" id="{7E688157-9562-621B-9DAC-C03558E40528}"/>
                </a:ext>
              </a:extLst>
            </p:cNvPr>
            <p:cNvSpPr/>
            <p:nvPr/>
          </p:nvSpPr>
          <p:spPr>
            <a:xfrm>
              <a:off x="10376116" y="1560273"/>
              <a:ext cx="1503336" cy="2379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n w="0"/>
                  <a:solidFill>
                    <a:schemeClr val="tx1"/>
                  </a:solidFill>
                  <a:effectLst>
                    <a:outerShdw blurRad="38100" dist="19050" dir="2700000" algn="tl" rotWithShape="0">
                      <a:schemeClr val="dk1">
                        <a:alpha val="40000"/>
                      </a:schemeClr>
                    </a:outerShdw>
                  </a:effectLst>
                </a:rPr>
                <a:t>Custom System Prompts</a:t>
              </a:r>
              <a:endParaRPr lang="en-IN" sz="1000" dirty="0"/>
            </a:p>
          </p:txBody>
        </p:sp>
        <p:sp>
          <p:nvSpPr>
            <p:cNvPr id="68" name="Rectangle: Rounded Corners 67">
              <a:extLst>
                <a:ext uri="{FF2B5EF4-FFF2-40B4-BE49-F238E27FC236}">
                  <a16:creationId xmlns:a16="http://schemas.microsoft.com/office/drawing/2014/main" id="{1F6921CA-BC35-9C68-94B0-268B85B18ADA}"/>
                </a:ext>
              </a:extLst>
            </p:cNvPr>
            <p:cNvSpPr/>
            <p:nvPr/>
          </p:nvSpPr>
          <p:spPr>
            <a:xfrm>
              <a:off x="10383864" y="1846650"/>
              <a:ext cx="1503336" cy="28540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n w="0"/>
                  <a:solidFill>
                    <a:schemeClr val="tx1"/>
                  </a:solidFill>
                  <a:effectLst>
                    <a:outerShdw blurRad="38100" dist="19050" dir="2700000" algn="tl" rotWithShape="0">
                      <a:schemeClr val="dk1">
                        <a:alpha val="40000"/>
                      </a:schemeClr>
                    </a:outerShdw>
                  </a:effectLst>
                </a:rPr>
                <a:t>Custom Output Templet</a:t>
              </a:r>
              <a:endParaRPr lang="en-IN" sz="1000" dirty="0"/>
            </a:p>
          </p:txBody>
        </p:sp>
      </p:grpSp>
      <p:cxnSp>
        <p:nvCxnSpPr>
          <p:cNvPr id="69" name="Straight Arrow Connector 68">
            <a:extLst>
              <a:ext uri="{FF2B5EF4-FFF2-40B4-BE49-F238E27FC236}">
                <a16:creationId xmlns:a16="http://schemas.microsoft.com/office/drawing/2014/main" id="{FE4FCCB2-2BC5-B776-0A40-3F298882742F}"/>
              </a:ext>
            </a:extLst>
          </p:cNvPr>
          <p:cNvCxnSpPr>
            <a:cxnSpLocks/>
          </p:cNvCxnSpPr>
          <p:nvPr/>
        </p:nvCxnSpPr>
        <p:spPr>
          <a:xfrm>
            <a:off x="5930974" y="5524041"/>
            <a:ext cx="0" cy="665991"/>
          </a:xfrm>
          <a:prstGeom prst="straightConnector1">
            <a:avLst/>
          </a:prstGeom>
          <a:ln w="254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1A84A19-ABEB-D943-28ED-9E21FAE08993}"/>
              </a:ext>
            </a:extLst>
          </p:cNvPr>
          <p:cNvCxnSpPr/>
          <p:nvPr/>
        </p:nvCxnSpPr>
        <p:spPr>
          <a:xfrm>
            <a:off x="4214045" y="3552148"/>
            <a:ext cx="58509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07449BBE-D8D5-E313-E777-053BF4C5DFEE}"/>
              </a:ext>
            </a:extLst>
          </p:cNvPr>
          <p:cNvGrpSpPr/>
          <p:nvPr/>
        </p:nvGrpSpPr>
        <p:grpSpPr>
          <a:xfrm>
            <a:off x="8502154" y="881392"/>
            <a:ext cx="1785155" cy="1186521"/>
            <a:chOff x="7599331" y="6251357"/>
            <a:chExt cx="1785155" cy="1186521"/>
          </a:xfrm>
        </p:grpSpPr>
        <p:sp>
          <p:nvSpPr>
            <p:cNvPr id="72" name="Flowchart: Alternate Process 71">
              <a:extLst>
                <a:ext uri="{FF2B5EF4-FFF2-40B4-BE49-F238E27FC236}">
                  <a16:creationId xmlns:a16="http://schemas.microsoft.com/office/drawing/2014/main" id="{5C14EF52-E350-9843-E5AE-E21F3816D9C2}"/>
                </a:ext>
              </a:extLst>
            </p:cNvPr>
            <p:cNvSpPr/>
            <p:nvPr/>
          </p:nvSpPr>
          <p:spPr>
            <a:xfrm>
              <a:off x="7599331" y="6251357"/>
              <a:ext cx="1785155" cy="1186521"/>
            </a:xfrm>
            <a:prstGeom prst="flowChartAlternateProcess">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Rectangle: Rounded Corners 72">
              <a:extLst>
                <a:ext uri="{FF2B5EF4-FFF2-40B4-BE49-F238E27FC236}">
                  <a16:creationId xmlns:a16="http://schemas.microsoft.com/office/drawing/2014/main" id="{3B95B1D5-6D75-D32F-D963-425755C999CA}"/>
                </a:ext>
              </a:extLst>
            </p:cNvPr>
            <p:cNvSpPr/>
            <p:nvPr/>
          </p:nvSpPr>
          <p:spPr>
            <a:xfrm>
              <a:off x="7689469" y="6422019"/>
              <a:ext cx="1636350" cy="172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ln w="0"/>
                  <a:solidFill>
                    <a:schemeClr val="tx1">
                      <a:lumMod val="75000"/>
                      <a:lumOff val="25000"/>
                    </a:schemeClr>
                  </a:solidFill>
                  <a:latin typeface="Aptos" panose="020B0004020202020204" pitchFamily="34" charset="0"/>
                </a:rPr>
                <a:t>Scrape Website Tool</a:t>
              </a:r>
              <a:endParaRPr lang="en-IN" sz="1100" b="1" dirty="0">
                <a:latin typeface="Aptos" panose="020B0004020202020204" pitchFamily="34" charset="0"/>
              </a:endParaRPr>
            </a:p>
          </p:txBody>
        </p:sp>
        <p:sp>
          <p:nvSpPr>
            <p:cNvPr id="74" name="Rectangle: Rounded Corners 73">
              <a:extLst>
                <a:ext uri="{FF2B5EF4-FFF2-40B4-BE49-F238E27FC236}">
                  <a16:creationId xmlns:a16="http://schemas.microsoft.com/office/drawing/2014/main" id="{06583D42-224A-CC82-8DE4-252F8EE382F4}"/>
                </a:ext>
              </a:extLst>
            </p:cNvPr>
            <p:cNvSpPr/>
            <p:nvPr/>
          </p:nvSpPr>
          <p:spPr>
            <a:xfrm>
              <a:off x="7698264" y="6733219"/>
              <a:ext cx="1636350" cy="172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err="1">
                  <a:ln w="0"/>
                  <a:solidFill>
                    <a:schemeClr val="tx1">
                      <a:lumMod val="75000"/>
                      <a:lumOff val="25000"/>
                    </a:schemeClr>
                  </a:solidFill>
                  <a:latin typeface="Aptos" panose="020B0004020202020204" pitchFamily="34" charset="0"/>
                </a:rPr>
                <a:t>Serper</a:t>
              </a:r>
              <a:r>
                <a:rPr lang="en-IN" sz="1100" b="1" dirty="0">
                  <a:ln w="0"/>
                  <a:solidFill>
                    <a:schemeClr val="tx1">
                      <a:lumMod val="75000"/>
                      <a:lumOff val="25000"/>
                    </a:schemeClr>
                  </a:solidFill>
                  <a:latin typeface="Aptos" panose="020B0004020202020204" pitchFamily="34" charset="0"/>
                </a:rPr>
                <a:t> Dev Tool</a:t>
              </a:r>
              <a:endParaRPr lang="en-IN" sz="1100" b="1" dirty="0">
                <a:latin typeface="Aptos" panose="020B0004020202020204" pitchFamily="34" charset="0"/>
              </a:endParaRPr>
            </a:p>
          </p:txBody>
        </p:sp>
        <p:sp>
          <p:nvSpPr>
            <p:cNvPr id="75" name="Rectangle: Rounded Corners 74">
              <a:extLst>
                <a:ext uri="{FF2B5EF4-FFF2-40B4-BE49-F238E27FC236}">
                  <a16:creationId xmlns:a16="http://schemas.microsoft.com/office/drawing/2014/main" id="{B8E3D3C7-898E-1420-C8D5-B6BA6244715B}"/>
                </a:ext>
              </a:extLst>
            </p:cNvPr>
            <p:cNvSpPr/>
            <p:nvPr/>
          </p:nvSpPr>
          <p:spPr>
            <a:xfrm>
              <a:off x="7667850" y="7020206"/>
              <a:ext cx="1636350" cy="172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dirty="0">
                  <a:ln w="0"/>
                  <a:solidFill>
                    <a:schemeClr val="tx1">
                      <a:lumMod val="75000"/>
                      <a:lumOff val="25000"/>
                    </a:schemeClr>
                  </a:solidFill>
                  <a:latin typeface="Aptos" panose="020B0004020202020204" pitchFamily="34" charset="0"/>
                </a:rPr>
                <a:t>Website Search Tool</a:t>
              </a:r>
              <a:endParaRPr lang="en-IN" sz="1100" b="1" dirty="0">
                <a:latin typeface="Aptos" panose="020B0004020202020204" pitchFamily="34" charset="0"/>
              </a:endParaRPr>
            </a:p>
          </p:txBody>
        </p:sp>
      </p:grpSp>
      <p:grpSp>
        <p:nvGrpSpPr>
          <p:cNvPr id="76" name="Group 75">
            <a:extLst>
              <a:ext uri="{FF2B5EF4-FFF2-40B4-BE49-F238E27FC236}">
                <a16:creationId xmlns:a16="http://schemas.microsoft.com/office/drawing/2014/main" id="{4136D27E-4A7F-FC3A-F80C-245B78C6C8FB}"/>
              </a:ext>
            </a:extLst>
          </p:cNvPr>
          <p:cNvGrpSpPr/>
          <p:nvPr/>
        </p:nvGrpSpPr>
        <p:grpSpPr>
          <a:xfrm>
            <a:off x="12547847" y="2856686"/>
            <a:ext cx="1578329" cy="1977390"/>
            <a:chOff x="4170960" y="4190375"/>
            <a:chExt cx="1578329" cy="1977390"/>
          </a:xfrm>
        </p:grpSpPr>
        <p:sp>
          <p:nvSpPr>
            <p:cNvPr id="77" name="Flowchart: Alternate Process 76">
              <a:extLst>
                <a:ext uri="{FF2B5EF4-FFF2-40B4-BE49-F238E27FC236}">
                  <a16:creationId xmlns:a16="http://schemas.microsoft.com/office/drawing/2014/main" id="{497B8298-2B67-AFFC-5462-0871DAEFD253}"/>
                </a:ext>
              </a:extLst>
            </p:cNvPr>
            <p:cNvSpPr/>
            <p:nvPr/>
          </p:nvSpPr>
          <p:spPr>
            <a:xfrm>
              <a:off x="4170960" y="4190375"/>
              <a:ext cx="1578329" cy="1977390"/>
            </a:xfrm>
            <a:prstGeom prst="flowChartAlternateProcess">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tx1"/>
                </a:solidFill>
                <a:latin typeface="Aptos" panose="020B0004020202020204" pitchFamily="34" charset="0"/>
              </a:endParaRPr>
            </a:p>
          </p:txBody>
        </p:sp>
        <p:sp>
          <p:nvSpPr>
            <p:cNvPr id="78" name="TextBox 77">
              <a:extLst>
                <a:ext uri="{FF2B5EF4-FFF2-40B4-BE49-F238E27FC236}">
                  <a16:creationId xmlns:a16="http://schemas.microsoft.com/office/drawing/2014/main" id="{7B93614B-C544-8B13-1990-E7740A9A5970}"/>
                </a:ext>
              </a:extLst>
            </p:cNvPr>
            <p:cNvSpPr txBox="1"/>
            <p:nvPr/>
          </p:nvSpPr>
          <p:spPr>
            <a:xfrm>
              <a:off x="4286885" y="4265950"/>
              <a:ext cx="1257300" cy="523220"/>
            </a:xfrm>
            <a:prstGeom prst="rect">
              <a:avLst/>
            </a:prstGeom>
            <a:noFill/>
          </p:spPr>
          <p:txBody>
            <a:bodyPr wrap="square" rtlCol="0">
              <a:spAutoFit/>
            </a:bodyPr>
            <a:lstStyle/>
            <a:p>
              <a:pPr algn="ctr"/>
              <a:r>
                <a:rPr lang="en-IN" sz="1400" b="1" dirty="0">
                  <a:solidFill>
                    <a:schemeClr val="accent1">
                      <a:lumMod val="60000"/>
                      <a:lumOff val="40000"/>
                    </a:schemeClr>
                  </a:solidFill>
                  <a:latin typeface="Aptos" panose="020B0004020202020204" pitchFamily="34" charset="0"/>
                </a:rPr>
                <a:t>Foundational Models</a:t>
              </a:r>
            </a:p>
          </p:txBody>
        </p:sp>
        <p:sp>
          <p:nvSpPr>
            <p:cNvPr id="79" name="Rectangle: Rounded Corners 78">
              <a:extLst>
                <a:ext uri="{FF2B5EF4-FFF2-40B4-BE49-F238E27FC236}">
                  <a16:creationId xmlns:a16="http://schemas.microsoft.com/office/drawing/2014/main" id="{3A15A6E9-412E-B1C5-1CA8-4AE32138E80F}"/>
                </a:ext>
              </a:extLst>
            </p:cNvPr>
            <p:cNvSpPr/>
            <p:nvPr/>
          </p:nvSpPr>
          <p:spPr>
            <a:xfrm>
              <a:off x="4247601" y="5431468"/>
              <a:ext cx="1353504" cy="38640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Aptos" panose="020B0004020202020204" pitchFamily="34" charset="0"/>
                </a:rPr>
                <a:t>OpenAI</a:t>
              </a:r>
            </a:p>
            <a:p>
              <a:pPr algn="ctr"/>
              <a:r>
                <a:rPr lang="en-IN" sz="1200" b="1" dirty="0">
                  <a:solidFill>
                    <a:schemeClr val="tx1"/>
                  </a:solidFill>
                  <a:latin typeface="Aptos" panose="020B0004020202020204" pitchFamily="34" charset="0"/>
                </a:rPr>
                <a:t>GPT-4</a:t>
              </a:r>
              <a:endParaRPr lang="en-IN" sz="1050" b="1" dirty="0">
                <a:solidFill>
                  <a:schemeClr val="tx1"/>
                </a:solidFill>
                <a:latin typeface="Aptos" panose="020B0004020202020204" pitchFamily="34" charset="0"/>
              </a:endParaRPr>
            </a:p>
          </p:txBody>
        </p:sp>
        <p:sp>
          <p:nvSpPr>
            <p:cNvPr id="80" name="Rectangle: Rounded Corners 79">
              <a:extLst>
                <a:ext uri="{FF2B5EF4-FFF2-40B4-BE49-F238E27FC236}">
                  <a16:creationId xmlns:a16="http://schemas.microsoft.com/office/drawing/2014/main" id="{74995041-6CC3-C602-1EBE-90E0015949BA}"/>
                </a:ext>
              </a:extLst>
            </p:cNvPr>
            <p:cNvSpPr/>
            <p:nvPr/>
          </p:nvSpPr>
          <p:spPr>
            <a:xfrm>
              <a:off x="4286885" y="4917117"/>
              <a:ext cx="1353504" cy="38640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Aptos" panose="020B0004020202020204" pitchFamily="34" charset="0"/>
                </a:rPr>
                <a:t>OpenAI</a:t>
              </a:r>
            </a:p>
            <a:p>
              <a:pPr algn="ctr"/>
              <a:r>
                <a:rPr lang="en-IN" sz="1200" b="1" dirty="0">
                  <a:solidFill>
                    <a:schemeClr val="tx1"/>
                  </a:solidFill>
                  <a:latin typeface="Aptos" panose="020B0004020202020204" pitchFamily="34" charset="0"/>
                </a:rPr>
                <a:t>GPT-4o-mini</a:t>
              </a:r>
              <a:endParaRPr lang="en-IN" sz="1050" b="1" dirty="0">
                <a:solidFill>
                  <a:schemeClr val="tx1"/>
                </a:solidFill>
                <a:latin typeface="Aptos" panose="020B0004020202020204" pitchFamily="34" charset="0"/>
              </a:endParaRPr>
            </a:p>
          </p:txBody>
        </p:sp>
      </p:grpSp>
      <p:cxnSp>
        <p:nvCxnSpPr>
          <p:cNvPr id="81" name="Straight Arrow Connector 80">
            <a:extLst>
              <a:ext uri="{FF2B5EF4-FFF2-40B4-BE49-F238E27FC236}">
                <a16:creationId xmlns:a16="http://schemas.microsoft.com/office/drawing/2014/main" id="{02C28AF0-4B4D-483B-02F4-38ED8723D810}"/>
              </a:ext>
            </a:extLst>
          </p:cNvPr>
          <p:cNvCxnSpPr>
            <a:cxnSpLocks/>
            <a:stCxn id="72" idx="3"/>
            <a:endCxn id="7" idx="1"/>
          </p:cNvCxnSpPr>
          <p:nvPr/>
        </p:nvCxnSpPr>
        <p:spPr>
          <a:xfrm flipV="1">
            <a:off x="10287309" y="1470834"/>
            <a:ext cx="2396399" cy="381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F146474A-71CD-7D6B-623E-E6E1597D0B40}"/>
              </a:ext>
            </a:extLst>
          </p:cNvPr>
          <p:cNvPicPr>
            <a:picLocks noChangeAspect="1"/>
          </p:cNvPicPr>
          <p:nvPr/>
        </p:nvPicPr>
        <p:blipFill>
          <a:blip r:embed="rId3"/>
          <a:stretch>
            <a:fillRect/>
          </a:stretch>
        </p:blipFill>
        <p:spPr>
          <a:xfrm>
            <a:off x="12713668" y="5216241"/>
            <a:ext cx="1148148" cy="1148148"/>
          </a:xfrm>
          <a:prstGeom prst="rect">
            <a:avLst/>
          </a:prstGeom>
        </p:spPr>
      </p:pic>
      <p:cxnSp>
        <p:nvCxnSpPr>
          <p:cNvPr id="83" name="Straight Arrow Connector 82">
            <a:extLst>
              <a:ext uri="{FF2B5EF4-FFF2-40B4-BE49-F238E27FC236}">
                <a16:creationId xmlns:a16="http://schemas.microsoft.com/office/drawing/2014/main" id="{8D8B0232-268A-8112-1757-565B28CD240B}"/>
              </a:ext>
            </a:extLst>
          </p:cNvPr>
          <p:cNvCxnSpPr>
            <a:cxnSpLocks/>
            <a:endCxn id="82" idx="1"/>
          </p:cNvCxnSpPr>
          <p:nvPr/>
        </p:nvCxnSpPr>
        <p:spPr>
          <a:xfrm>
            <a:off x="10207023" y="5790315"/>
            <a:ext cx="250664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072A797-18E7-085A-0774-32740074C0F1}"/>
              </a:ext>
            </a:extLst>
          </p:cNvPr>
          <p:cNvSpPr txBox="1"/>
          <p:nvPr/>
        </p:nvSpPr>
        <p:spPr>
          <a:xfrm>
            <a:off x="4945828" y="6793864"/>
            <a:ext cx="998220" cy="400110"/>
          </a:xfrm>
          <a:prstGeom prst="rect">
            <a:avLst/>
          </a:prstGeom>
          <a:noFill/>
        </p:spPr>
        <p:txBody>
          <a:bodyPr wrap="square" rtlCol="0">
            <a:spAutoFit/>
          </a:bodyPr>
          <a:lstStyle/>
          <a:p>
            <a:pPr algn="ctr"/>
            <a:r>
              <a:rPr lang="en-IN" sz="1000" dirty="0">
                <a:solidFill>
                  <a:schemeClr val="tx2">
                    <a:lumMod val="75000"/>
                  </a:schemeClr>
                </a:solidFill>
                <a:latin typeface="Aptos" panose="020B0004020202020204" pitchFamily="34" charset="0"/>
              </a:rPr>
              <a:t>Vector Database*</a:t>
            </a:r>
          </a:p>
        </p:txBody>
      </p:sp>
      <p:sp>
        <p:nvSpPr>
          <p:cNvPr id="85" name="TextBox 84">
            <a:extLst>
              <a:ext uri="{FF2B5EF4-FFF2-40B4-BE49-F238E27FC236}">
                <a16:creationId xmlns:a16="http://schemas.microsoft.com/office/drawing/2014/main" id="{7707F324-48E2-3856-DD25-367BD8247E72}"/>
              </a:ext>
            </a:extLst>
          </p:cNvPr>
          <p:cNvSpPr txBox="1"/>
          <p:nvPr/>
        </p:nvSpPr>
        <p:spPr>
          <a:xfrm>
            <a:off x="5054716" y="5364736"/>
            <a:ext cx="998220" cy="400110"/>
          </a:xfrm>
          <a:prstGeom prst="rect">
            <a:avLst/>
          </a:prstGeom>
          <a:noFill/>
        </p:spPr>
        <p:txBody>
          <a:bodyPr wrap="square" rtlCol="0">
            <a:spAutoFit/>
          </a:bodyPr>
          <a:lstStyle/>
          <a:p>
            <a:pPr algn="ctr"/>
            <a:r>
              <a:rPr lang="en-IN" sz="1000" dirty="0">
                <a:solidFill>
                  <a:schemeClr val="tx2">
                    <a:lumMod val="75000"/>
                  </a:schemeClr>
                </a:solidFill>
                <a:latin typeface="Aptos" panose="020B0004020202020204" pitchFamily="34" charset="0"/>
              </a:rPr>
              <a:t>Service Manager*</a:t>
            </a:r>
          </a:p>
        </p:txBody>
      </p:sp>
      <p:sp>
        <p:nvSpPr>
          <p:cNvPr id="86" name="TextBox 85">
            <a:extLst>
              <a:ext uri="{FF2B5EF4-FFF2-40B4-BE49-F238E27FC236}">
                <a16:creationId xmlns:a16="http://schemas.microsoft.com/office/drawing/2014/main" id="{CA41917A-2D3E-AC0E-1F06-BBF5885541B2}"/>
              </a:ext>
            </a:extLst>
          </p:cNvPr>
          <p:cNvSpPr txBox="1"/>
          <p:nvPr/>
        </p:nvSpPr>
        <p:spPr>
          <a:xfrm>
            <a:off x="6689089" y="6128604"/>
            <a:ext cx="998220" cy="400110"/>
          </a:xfrm>
          <a:prstGeom prst="rect">
            <a:avLst/>
          </a:prstGeom>
          <a:noFill/>
        </p:spPr>
        <p:txBody>
          <a:bodyPr wrap="square" rtlCol="0">
            <a:spAutoFit/>
          </a:bodyPr>
          <a:lstStyle/>
          <a:p>
            <a:pPr algn="ctr"/>
            <a:r>
              <a:rPr lang="en-IN" sz="1000" dirty="0">
                <a:solidFill>
                  <a:schemeClr val="tx2">
                    <a:lumMod val="75000"/>
                  </a:schemeClr>
                </a:solidFill>
                <a:latin typeface="Aptos" panose="020B0004020202020204" pitchFamily="34" charset="0"/>
              </a:rPr>
              <a:t>Destination Service</a:t>
            </a:r>
          </a:p>
        </p:txBody>
      </p:sp>
      <p:sp>
        <p:nvSpPr>
          <p:cNvPr id="87" name="TextBox 86">
            <a:extLst>
              <a:ext uri="{FF2B5EF4-FFF2-40B4-BE49-F238E27FC236}">
                <a16:creationId xmlns:a16="http://schemas.microsoft.com/office/drawing/2014/main" id="{42BC6474-5544-8DB6-B4AF-F9E6BA0AEE45}"/>
              </a:ext>
            </a:extLst>
          </p:cNvPr>
          <p:cNvSpPr txBox="1"/>
          <p:nvPr/>
        </p:nvSpPr>
        <p:spPr>
          <a:xfrm>
            <a:off x="2729802" y="3678664"/>
            <a:ext cx="998220" cy="246221"/>
          </a:xfrm>
          <a:prstGeom prst="rect">
            <a:avLst/>
          </a:prstGeom>
          <a:noFill/>
        </p:spPr>
        <p:txBody>
          <a:bodyPr wrap="square" rtlCol="0">
            <a:spAutoFit/>
          </a:bodyPr>
          <a:lstStyle/>
          <a:p>
            <a:pPr algn="ctr"/>
            <a:r>
              <a:rPr lang="en-IN" sz="1000" dirty="0">
                <a:solidFill>
                  <a:schemeClr val="tx2">
                    <a:lumMod val="75000"/>
                  </a:schemeClr>
                </a:solidFill>
                <a:latin typeface="Aptos" panose="020B0004020202020204" pitchFamily="34" charset="0"/>
              </a:rPr>
              <a:t>App Router</a:t>
            </a:r>
          </a:p>
        </p:txBody>
      </p:sp>
      <p:cxnSp>
        <p:nvCxnSpPr>
          <p:cNvPr id="88" name="Straight Arrow Connector 87">
            <a:extLst>
              <a:ext uri="{FF2B5EF4-FFF2-40B4-BE49-F238E27FC236}">
                <a16:creationId xmlns:a16="http://schemas.microsoft.com/office/drawing/2014/main" id="{B7503190-886E-3B76-F75E-5E8F5E4A8238}"/>
              </a:ext>
            </a:extLst>
          </p:cNvPr>
          <p:cNvCxnSpPr>
            <a:cxnSpLocks/>
          </p:cNvCxnSpPr>
          <p:nvPr/>
        </p:nvCxnSpPr>
        <p:spPr>
          <a:xfrm flipV="1">
            <a:off x="9613629" y="2055372"/>
            <a:ext cx="0" cy="32992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EE07B21-AE55-C86E-1EDF-14FED90DA2BC}"/>
              </a:ext>
            </a:extLst>
          </p:cNvPr>
          <p:cNvCxnSpPr>
            <a:cxnSpLocks/>
          </p:cNvCxnSpPr>
          <p:nvPr/>
        </p:nvCxnSpPr>
        <p:spPr>
          <a:xfrm flipV="1">
            <a:off x="13304595" y="4866528"/>
            <a:ext cx="0" cy="69468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F20C041-B901-9300-7E0A-CAF608055B93}"/>
              </a:ext>
            </a:extLst>
          </p:cNvPr>
          <p:cNvCxnSpPr>
            <a:cxnSpLocks/>
          </p:cNvCxnSpPr>
          <p:nvPr/>
        </p:nvCxnSpPr>
        <p:spPr>
          <a:xfrm>
            <a:off x="1065826" y="3818327"/>
            <a:ext cx="0" cy="71642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4BEB57D-CBB5-9256-978E-5F7ACCA3E81B}"/>
              </a:ext>
            </a:extLst>
          </p:cNvPr>
          <p:cNvCxnSpPr>
            <a:cxnSpLocks/>
          </p:cNvCxnSpPr>
          <p:nvPr/>
        </p:nvCxnSpPr>
        <p:spPr>
          <a:xfrm>
            <a:off x="1112977" y="1692771"/>
            <a:ext cx="0" cy="47409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D856233-58C9-5A04-208F-3E4393AEED29}"/>
              </a:ext>
            </a:extLst>
          </p:cNvPr>
          <p:cNvCxnSpPr>
            <a:cxnSpLocks/>
            <a:stCxn id="22" idx="2"/>
            <a:endCxn id="51" idx="0"/>
          </p:cNvCxnSpPr>
          <p:nvPr/>
        </p:nvCxnSpPr>
        <p:spPr>
          <a:xfrm>
            <a:off x="7188199" y="4613043"/>
            <a:ext cx="0" cy="87736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D28C2D9-9C12-5334-BB78-17460EDC6BF7}"/>
              </a:ext>
            </a:extLst>
          </p:cNvPr>
          <p:cNvSpPr txBox="1"/>
          <p:nvPr/>
        </p:nvSpPr>
        <p:spPr>
          <a:xfrm>
            <a:off x="2818255" y="96973"/>
            <a:ext cx="4996156" cy="461665"/>
          </a:xfrm>
          <a:prstGeom prst="rect">
            <a:avLst/>
          </a:prstGeom>
          <a:noFill/>
        </p:spPr>
        <p:txBody>
          <a:bodyPr wrap="square" rtlCol="0">
            <a:spAutoFit/>
          </a:bodyPr>
          <a:lstStyle/>
          <a:p>
            <a:r>
              <a:rPr lang="en-IN" sz="2400" b="1" dirty="0">
                <a:latin typeface="Aptos" panose="020B0004020202020204" pitchFamily="34" charset="0"/>
              </a:rPr>
              <a:t>Relevance Lab AI Cloud Platform</a:t>
            </a:r>
          </a:p>
        </p:txBody>
      </p:sp>
      <p:cxnSp>
        <p:nvCxnSpPr>
          <p:cNvPr id="94" name="Straight Arrow Connector 93">
            <a:extLst>
              <a:ext uri="{FF2B5EF4-FFF2-40B4-BE49-F238E27FC236}">
                <a16:creationId xmlns:a16="http://schemas.microsoft.com/office/drawing/2014/main" id="{F7C3D48F-0B5B-E81C-57EA-33678A55CE8F}"/>
              </a:ext>
            </a:extLst>
          </p:cNvPr>
          <p:cNvCxnSpPr>
            <a:cxnSpLocks/>
          </p:cNvCxnSpPr>
          <p:nvPr/>
        </p:nvCxnSpPr>
        <p:spPr>
          <a:xfrm>
            <a:off x="9276364" y="6559390"/>
            <a:ext cx="0" cy="31970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5A48798-5863-FCD1-5710-C6C5656BB01E}"/>
              </a:ext>
            </a:extLst>
          </p:cNvPr>
          <p:cNvCxnSpPr>
            <a:cxnSpLocks/>
          </p:cNvCxnSpPr>
          <p:nvPr/>
        </p:nvCxnSpPr>
        <p:spPr>
          <a:xfrm flipV="1">
            <a:off x="9572990" y="6551942"/>
            <a:ext cx="0" cy="31970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98920A6A-74BA-A575-55A3-FB8423A042CD}"/>
              </a:ext>
            </a:extLst>
          </p:cNvPr>
          <p:cNvPicPr>
            <a:picLocks noChangeAspect="1"/>
          </p:cNvPicPr>
          <p:nvPr/>
        </p:nvPicPr>
        <p:blipFill>
          <a:blip r:embed="rId19"/>
          <a:stretch>
            <a:fillRect/>
          </a:stretch>
        </p:blipFill>
        <p:spPr>
          <a:xfrm>
            <a:off x="2394074" y="119650"/>
            <a:ext cx="397208" cy="397208"/>
          </a:xfrm>
          <a:prstGeom prst="rect">
            <a:avLst/>
          </a:prstGeom>
        </p:spPr>
      </p:pic>
      <p:sp>
        <p:nvSpPr>
          <p:cNvPr id="97" name="TextBox 96">
            <a:extLst>
              <a:ext uri="{FF2B5EF4-FFF2-40B4-BE49-F238E27FC236}">
                <a16:creationId xmlns:a16="http://schemas.microsoft.com/office/drawing/2014/main" id="{F964A8B7-C7B7-347A-6021-D1D89A23C6FF}"/>
              </a:ext>
            </a:extLst>
          </p:cNvPr>
          <p:cNvSpPr txBox="1"/>
          <p:nvPr/>
        </p:nvSpPr>
        <p:spPr>
          <a:xfrm>
            <a:off x="2791281" y="7601323"/>
            <a:ext cx="1432326" cy="307777"/>
          </a:xfrm>
          <a:prstGeom prst="rect">
            <a:avLst/>
          </a:prstGeom>
          <a:noFill/>
        </p:spPr>
        <p:txBody>
          <a:bodyPr wrap="square" rtlCol="0">
            <a:spAutoFit/>
          </a:bodyPr>
          <a:lstStyle/>
          <a:p>
            <a:r>
              <a:rPr lang="en-IN" sz="1400" b="1" dirty="0">
                <a:latin typeface="Aptos" panose="020B0004020202020204" pitchFamily="34" charset="0"/>
              </a:rPr>
              <a:t>* Future Plan</a:t>
            </a:r>
          </a:p>
        </p:txBody>
      </p:sp>
      <p:cxnSp>
        <p:nvCxnSpPr>
          <p:cNvPr id="98" name="Connector: Elbow 97">
            <a:extLst>
              <a:ext uri="{FF2B5EF4-FFF2-40B4-BE49-F238E27FC236}">
                <a16:creationId xmlns:a16="http://schemas.microsoft.com/office/drawing/2014/main" id="{0E46C106-2F37-368B-C391-B4C185640904}"/>
              </a:ext>
            </a:extLst>
          </p:cNvPr>
          <p:cNvCxnSpPr>
            <a:cxnSpLocks/>
            <a:stCxn id="18" idx="2"/>
          </p:cNvCxnSpPr>
          <p:nvPr/>
        </p:nvCxnSpPr>
        <p:spPr>
          <a:xfrm rot="16200000" flipH="1">
            <a:off x="5681885" y="3342941"/>
            <a:ext cx="262090" cy="1324808"/>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81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2227" y="535305"/>
            <a:ext cx="6227445" cy="600313"/>
          </a:xfrm>
          <a:prstGeom prst="rect">
            <a:avLst/>
          </a:prstGeom>
          <a:noFill/>
          <a:ln/>
        </p:spPr>
        <p:txBody>
          <a:bodyPr wrap="none" lIns="0" tIns="0" rIns="0" bIns="0" rtlCol="0" anchor="t"/>
          <a:lstStyle/>
          <a:p>
            <a:pPr marL="0" indent="0" algn="l">
              <a:lnSpc>
                <a:spcPts val="4700"/>
              </a:lnSpc>
              <a:buNone/>
            </a:pPr>
            <a:r>
              <a:rPr lang="en-US" sz="3600" dirty="0">
                <a:solidFill>
                  <a:srgbClr val="505468"/>
                </a:solidFill>
                <a:latin typeface="Aptos" panose="020B0004020202020204" pitchFamily="34" charset="0"/>
                <a:ea typeface="Instrument Sans Semi Bold" pitchFamily="34" charset="-122"/>
                <a:cs typeface="Instrument Sans Semi Bold" pitchFamily="34" charset="-120"/>
              </a:rPr>
              <a:t>Symptomatrix Architecture</a:t>
            </a:r>
            <a:endParaRPr lang="en-US" sz="3600" dirty="0">
              <a:latin typeface="Aptos" panose="020B0004020202020204" pitchFamily="34" charset="0"/>
            </a:endParaRPr>
          </a:p>
        </p:txBody>
      </p:sp>
      <p:pic>
        <p:nvPicPr>
          <p:cNvPr id="4" name="Image 1" descr="preencoded.png"/>
          <p:cNvPicPr>
            <a:picLocks noChangeAspect="1"/>
          </p:cNvPicPr>
          <p:nvPr/>
        </p:nvPicPr>
        <p:blipFill>
          <a:blip r:embed="rId3"/>
          <a:stretch>
            <a:fillRect/>
          </a:stretch>
        </p:blipFill>
        <p:spPr>
          <a:xfrm>
            <a:off x="672227" y="1423749"/>
            <a:ext cx="960477" cy="1413867"/>
          </a:xfrm>
          <a:prstGeom prst="rect">
            <a:avLst/>
          </a:prstGeom>
        </p:spPr>
      </p:pic>
      <p:sp>
        <p:nvSpPr>
          <p:cNvPr id="5" name="Text 1"/>
          <p:cNvSpPr/>
          <p:nvPr/>
        </p:nvSpPr>
        <p:spPr>
          <a:xfrm>
            <a:off x="1920835" y="1615797"/>
            <a:ext cx="2401133" cy="300157"/>
          </a:xfrm>
          <a:prstGeom prst="rect">
            <a:avLst/>
          </a:prstGeom>
          <a:noFill/>
          <a:ln/>
        </p:spPr>
        <p:txBody>
          <a:bodyPr wrap="none" lIns="0" tIns="0" rIns="0" bIns="0" rtlCol="0" anchor="t"/>
          <a:lstStyle/>
          <a:p>
            <a:pPr marL="0" indent="0" algn="l">
              <a:lnSpc>
                <a:spcPts val="23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User Input</a:t>
            </a:r>
            <a:endParaRPr lang="en-US" sz="2400" dirty="0">
              <a:latin typeface="Aptos" panose="020B0004020202020204" pitchFamily="34" charset="0"/>
            </a:endParaRPr>
          </a:p>
        </p:txBody>
      </p:sp>
      <p:sp>
        <p:nvSpPr>
          <p:cNvPr id="6" name="Text 2"/>
          <p:cNvSpPr/>
          <p:nvPr/>
        </p:nvSpPr>
        <p:spPr>
          <a:xfrm>
            <a:off x="1920835" y="2031206"/>
            <a:ext cx="6550938" cy="614363"/>
          </a:xfrm>
          <a:prstGeom prst="rect">
            <a:avLst/>
          </a:prstGeom>
          <a:noFill/>
          <a:ln/>
        </p:spPr>
        <p:txBody>
          <a:bodyPr wrap="square" lIns="0" tIns="0" rIns="0" bIns="0" rtlCol="0" anchor="t"/>
          <a:lstStyle/>
          <a:p>
            <a:pPr marL="0" indent="0" algn="l">
              <a:lnSpc>
                <a:spcPts val="24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Patient enters symptoms, uploads images, or asks health questions through the Vue.js frontend</a:t>
            </a:r>
            <a:endParaRPr lang="en-US" dirty="0">
              <a:latin typeface="Aptos" panose="020B0004020202020204" pitchFamily="34" charset="0"/>
            </a:endParaRPr>
          </a:p>
        </p:txBody>
      </p:sp>
      <p:pic>
        <p:nvPicPr>
          <p:cNvPr id="7" name="Image 2" descr="preencoded.png"/>
          <p:cNvPicPr>
            <a:picLocks noChangeAspect="1"/>
          </p:cNvPicPr>
          <p:nvPr/>
        </p:nvPicPr>
        <p:blipFill>
          <a:blip r:embed="rId4"/>
          <a:stretch>
            <a:fillRect/>
          </a:stretch>
        </p:blipFill>
        <p:spPr>
          <a:xfrm>
            <a:off x="672227" y="2837617"/>
            <a:ext cx="960477" cy="1413867"/>
          </a:xfrm>
          <a:prstGeom prst="rect">
            <a:avLst/>
          </a:prstGeom>
        </p:spPr>
      </p:pic>
      <p:sp>
        <p:nvSpPr>
          <p:cNvPr id="8" name="Text 3"/>
          <p:cNvSpPr/>
          <p:nvPr/>
        </p:nvSpPr>
        <p:spPr>
          <a:xfrm>
            <a:off x="1920835" y="3029664"/>
            <a:ext cx="2401133" cy="300157"/>
          </a:xfrm>
          <a:prstGeom prst="rect">
            <a:avLst/>
          </a:prstGeom>
          <a:noFill/>
          <a:ln/>
        </p:spPr>
        <p:txBody>
          <a:bodyPr wrap="none" lIns="0" tIns="0" rIns="0" bIns="0" rtlCol="0" anchor="t"/>
          <a:lstStyle/>
          <a:p>
            <a:pPr marL="0" indent="0" algn="l">
              <a:lnSpc>
                <a:spcPts val="23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Backend Processing</a:t>
            </a:r>
            <a:endParaRPr lang="en-US" sz="2400" dirty="0">
              <a:latin typeface="Aptos" panose="020B0004020202020204" pitchFamily="34" charset="0"/>
            </a:endParaRPr>
          </a:p>
        </p:txBody>
      </p:sp>
      <p:sp>
        <p:nvSpPr>
          <p:cNvPr id="9" name="Text 4"/>
          <p:cNvSpPr/>
          <p:nvPr/>
        </p:nvSpPr>
        <p:spPr>
          <a:xfrm>
            <a:off x="1920835" y="3445073"/>
            <a:ext cx="6550938" cy="614363"/>
          </a:xfrm>
          <a:prstGeom prst="rect">
            <a:avLst/>
          </a:prstGeom>
          <a:noFill/>
          <a:ln/>
        </p:spPr>
        <p:txBody>
          <a:bodyPr wrap="square" lIns="0" tIns="0" rIns="0" bIns="0" rtlCol="0" anchor="t"/>
          <a:lstStyle/>
          <a:p>
            <a:pPr marL="0" indent="0" algn="l">
              <a:lnSpc>
                <a:spcPts val="24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FastAPI receives the request and routes it to the Supervisor Agent for orchestration</a:t>
            </a:r>
            <a:endParaRPr lang="en-US" dirty="0">
              <a:latin typeface="Aptos" panose="020B0004020202020204" pitchFamily="34" charset="0"/>
            </a:endParaRPr>
          </a:p>
        </p:txBody>
      </p:sp>
      <p:pic>
        <p:nvPicPr>
          <p:cNvPr id="10" name="Image 3" descr="preencoded.png"/>
          <p:cNvPicPr>
            <a:picLocks noChangeAspect="1"/>
          </p:cNvPicPr>
          <p:nvPr/>
        </p:nvPicPr>
        <p:blipFill>
          <a:blip r:embed="rId5"/>
          <a:stretch>
            <a:fillRect/>
          </a:stretch>
        </p:blipFill>
        <p:spPr>
          <a:xfrm>
            <a:off x="672227" y="4251484"/>
            <a:ext cx="960477" cy="1152525"/>
          </a:xfrm>
          <a:prstGeom prst="rect">
            <a:avLst/>
          </a:prstGeom>
        </p:spPr>
      </p:pic>
      <p:sp>
        <p:nvSpPr>
          <p:cNvPr id="11" name="Text 5"/>
          <p:cNvSpPr/>
          <p:nvPr/>
        </p:nvSpPr>
        <p:spPr>
          <a:xfrm>
            <a:off x="1920835" y="4443532"/>
            <a:ext cx="2401133" cy="300157"/>
          </a:xfrm>
          <a:prstGeom prst="rect">
            <a:avLst/>
          </a:prstGeom>
          <a:noFill/>
          <a:ln/>
        </p:spPr>
        <p:txBody>
          <a:bodyPr wrap="none" lIns="0" tIns="0" rIns="0" bIns="0" rtlCol="0" anchor="t"/>
          <a:lstStyle/>
          <a:p>
            <a:pPr marL="0" indent="0" algn="l">
              <a:lnSpc>
                <a:spcPts val="23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Multi-Agent Analysis</a:t>
            </a:r>
            <a:endParaRPr lang="en-US" sz="2400" dirty="0">
              <a:latin typeface="Aptos" panose="020B0004020202020204" pitchFamily="34" charset="0"/>
            </a:endParaRPr>
          </a:p>
        </p:txBody>
      </p:sp>
      <p:sp>
        <p:nvSpPr>
          <p:cNvPr id="12" name="Text 6"/>
          <p:cNvSpPr/>
          <p:nvPr/>
        </p:nvSpPr>
        <p:spPr>
          <a:xfrm>
            <a:off x="1920835" y="4858941"/>
            <a:ext cx="6550938" cy="307181"/>
          </a:xfrm>
          <a:prstGeom prst="rect">
            <a:avLst/>
          </a:prstGeom>
          <a:noFill/>
          <a:ln/>
        </p:spPr>
        <p:txBody>
          <a:bodyPr wrap="none" lIns="0" tIns="0" rIns="0" bIns="0" rtlCol="0" anchor="t"/>
          <a:lstStyle/>
          <a:p>
            <a:pPr marL="0" indent="0" algn="l">
              <a:lnSpc>
                <a:spcPts val="24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Specialized agents process the data according to their expertise areas</a:t>
            </a:r>
            <a:endParaRPr lang="en-US" dirty="0">
              <a:latin typeface="Aptos" panose="020B0004020202020204" pitchFamily="34" charset="0"/>
            </a:endParaRPr>
          </a:p>
        </p:txBody>
      </p:sp>
      <p:pic>
        <p:nvPicPr>
          <p:cNvPr id="13" name="Image 4" descr="preencoded.png"/>
          <p:cNvPicPr>
            <a:picLocks noChangeAspect="1"/>
          </p:cNvPicPr>
          <p:nvPr/>
        </p:nvPicPr>
        <p:blipFill>
          <a:blip r:embed="rId6"/>
          <a:stretch>
            <a:fillRect/>
          </a:stretch>
        </p:blipFill>
        <p:spPr>
          <a:xfrm>
            <a:off x="672227" y="5404009"/>
            <a:ext cx="960477" cy="1152525"/>
          </a:xfrm>
          <a:prstGeom prst="rect">
            <a:avLst/>
          </a:prstGeom>
        </p:spPr>
      </p:pic>
      <p:sp>
        <p:nvSpPr>
          <p:cNvPr id="14" name="Text 7"/>
          <p:cNvSpPr/>
          <p:nvPr/>
        </p:nvSpPr>
        <p:spPr>
          <a:xfrm>
            <a:off x="1920835" y="5596057"/>
            <a:ext cx="2425541" cy="300157"/>
          </a:xfrm>
          <a:prstGeom prst="rect">
            <a:avLst/>
          </a:prstGeom>
          <a:noFill/>
          <a:ln/>
        </p:spPr>
        <p:txBody>
          <a:bodyPr wrap="none" lIns="0" tIns="0" rIns="0" bIns="0" rtlCol="0" anchor="t"/>
          <a:lstStyle/>
          <a:p>
            <a:pPr marL="0" indent="0" algn="l">
              <a:lnSpc>
                <a:spcPts val="23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Response Generation</a:t>
            </a:r>
            <a:endParaRPr lang="en-US" sz="2400" dirty="0">
              <a:latin typeface="Aptos" panose="020B0004020202020204" pitchFamily="34" charset="0"/>
            </a:endParaRPr>
          </a:p>
        </p:txBody>
      </p:sp>
      <p:sp>
        <p:nvSpPr>
          <p:cNvPr id="15" name="Text 8"/>
          <p:cNvSpPr/>
          <p:nvPr/>
        </p:nvSpPr>
        <p:spPr>
          <a:xfrm>
            <a:off x="1920835" y="6011466"/>
            <a:ext cx="6550938" cy="307181"/>
          </a:xfrm>
          <a:prstGeom prst="rect">
            <a:avLst/>
          </a:prstGeom>
          <a:noFill/>
          <a:ln/>
        </p:spPr>
        <p:txBody>
          <a:bodyPr wrap="none" lIns="0" tIns="0" rIns="0" bIns="0" rtlCol="0" anchor="t"/>
          <a:lstStyle/>
          <a:p>
            <a:pPr marL="0" indent="0" algn="l">
              <a:lnSpc>
                <a:spcPts val="24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Comprehensive analysis is compiled and returned to the user interface</a:t>
            </a:r>
            <a:endParaRPr lang="en-US" dirty="0">
              <a:latin typeface="Aptos" panose="020B0004020202020204" pitchFamily="34" charset="0"/>
            </a:endParaRPr>
          </a:p>
        </p:txBody>
      </p:sp>
      <p:sp>
        <p:nvSpPr>
          <p:cNvPr id="16" name="Text 9"/>
          <p:cNvSpPr/>
          <p:nvPr/>
        </p:nvSpPr>
        <p:spPr>
          <a:xfrm>
            <a:off x="672226" y="6772631"/>
            <a:ext cx="8186023" cy="1022629"/>
          </a:xfrm>
          <a:prstGeom prst="rect">
            <a:avLst/>
          </a:prstGeom>
          <a:noFill/>
          <a:ln/>
        </p:spPr>
        <p:txBody>
          <a:bodyPr wrap="square" lIns="0" tIns="0" rIns="0" bIns="0" rtlCol="0" anchor="t"/>
          <a:lstStyle/>
          <a:p>
            <a:pPr marL="0" indent="0" algn="l">
              <a:lnSpc>
                <a:spcPts val="24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The Symptomatrix architecture follows a structured flow of interaction, processing, and response generation. It integrates several specialized agents working together to provide comprehensive healthcare analysis and recommendations.</a:t>
            </a:r>
            <a:endParaRPr lang="en-US" dirty="0">
              <a:latin typeface="Aptos" panose="020B0004020202020204" pitchFamily="34" charset="0"/>
            </a:endParaRPr>
          </a:p>
        </p:txBody>
      </p:sp>
      <p:pic>
        <p:nvPicPr>
          <p:cNvPr id="17" name="Picture 16" descr="A screenshot of a computer&#10;&#10;AI-generated content may be incorrect.">
            <a:extLst>
              <a:ext uri="{FF2B5EF4-FFF2-40B4-BE49-F238E27FC236}">
                <a16:creationId xmlns:a16="http://schemas.microsoft.com/office/drawing/2014/main" id="{E9D393A3-7F9A-980B-7B17-C67A8BDF08FE}"/>
              </a:ext>
            </a:extLst>
          </p:cNvPr>
          <p:cNvPicPr>
            <a:picLocks noChangeAspect="1"/>
          </p:cNvPicPr>
          <p:nvPr/>
        </p:nvPicPr>
        <p:blipFill>
          <a:blip r:embed="rId7"/>
          <a:stretch>
            <a:fillRect/>
          </a:stretch>
        </p:blipFill>
        <p:spPr>
          <a:xfrm>
            <a:off x="9089972" y="122534"/>
            <a:ext cx="5249202" cy="7873803"/>
          </a:xfrm>
          <a:prstGeom prst="rect">
            <a:avLst/>
          </a:prstGeom>
          <a:ln w="38100">
            <a:solidFill>
              <a:schemeClr val="tx1"/>
            </a:solidFill>
          </a:ln>
          <a:effectLst>
            <a:glow rad="63500">
              <a:schemeClr val="accent3">
                <a:satMod val="175000"/>
                <a:alpha val="40000"/>
              </a:schemeClr>
            </a:glo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9FA69D9-5652-4940-F737-288378B5426A}"/>
              </a:ext>
            </a:extLst>
          </p:cNvPr>
          <p:cNvSpPr/>
          <p:nvPr/>
        </p:nvSpPr>
        <p:spPr>
          <a:xfrm>
            <a:off x="-427892" y="241696"/>
            <a:ext cx="15486184" cy="1437459"/>
          </a:xfrm>
          <a:prstGeom prst="rect">
            <a:avLst/>
          </a:prstGeom>
          <a:noFill/>
          <a:ln/>
        </p:spPr>
        <p:txBody>
          <a:bodyPr wrap="none" lIns="0" tIns="0" rIns="0" bIns="0" rtlCol="0" anchor="t"/>
          <a:lstStyle/>
          <a:p>
            <a:pPr marL="0" indent="0" algn="ctr">
              <a:lnSpc>
                <a:spcPts val="4700"/>
              </a:lnSpc>
              <a:buNone/>
            </a:pPr>
            <a:r>
              <a:rPr lang="en-US" sz="3600" dirty="0">
                <a:solidFill>
                  <a:srgbClr val="505468"/>
                </a:solidFill>
                <a:latin typeface="Aptos" panose="020B0004020202020204" pitchFamily="34" charset="0"/>
              </a:rPr>
              <a:t>Intelligent Multi-Agent Medical Analysis and Recommendation System </a:t>
            </a:r>
          </a:p>
          <a:p>
            <a:pPr marL="0" indent="0" algn="ctr">
              <a:lnSpc>
                <a:spcPts val="4700"/>
              </a:lnSpc>
              <a:buNone/>
            </a:pPr>
            <a:r>
              <a:rPr lang="en-US" sz="3600" dirty="0">
                <a:solidFill>
                  <a:srgbClr val="505468"/>
                </a:solidFill>
                <a:latin typeface="Aptos" panose="020B0004020202020204" pitchFamily="34" charset="0"/>
              </a:rPr>
              <a:t>(IMARS)</a:t>
            </a:r>
          </a:p>
        </p:txBody>
      </p:sp>
      <p:pic>
        <p:nvPicPr>
          <p:cNvPr id="4" name="Picture 3">
            <a:extLst>
              <a:ext uri="{FF2B5EF4-FFF2-40B4-BE49-F238E27FC236}">
                <a16:creationId xmlns:a16="http://schemas.microsoft.com/office/drawing/2014/main" id="{BFB41E69-BC7C-4B42-750E-DFD0E4ABB9ED}"/>
              </a:ext>
            </a:extLst>
          </p:cNvPr>
          <p:cNvPicPr>
            <a:picLocks noChangeAspect="1"/>
          </p:cNvPicPr>
          <p:nvPr/>
        </p:nvPicPr>
        <p:blipFill>
          <a:blip r:embed="rId2"/>
          <a:stretch>
            <a:fillRect/>
          </a:stretch>
        </p:blipFill>
        <p:spPr>
          <a:xfrm>
            <a:off x="0" y="1679155"/>
            <a:ext cx="14630400" cy="6256421"/>
          </a:xfrm>
          <a:prstGeom prst="rect">
            <a:avLst/>
          </a:prstGeom>
        </p:spPr>
      </p:pic>
    </p:spTree>
    <p:extLst>
      <p:ext uri="{BB962C8B-B14F-4D97-AF65-F5344CB8AC3E}">
        <p14:creationId xmlns:p14="http://schemas.microsoft.com/office/powerpoint/2010/main" val="2388449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D9EFC-2FC6-9BA0-6C57-6450056280C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69754A7-5DB5-71AD-58AA-4A8631A4A3B6}"/>
              </a:ext>
            </a:extLst>
          </p:cNvPr>
          <p:cNvSpPr/>
          <p:nvPr/>
        </p:nvSpPr>
        <p:spPr>
          <a:xfrm>
            <a:off x="785098" y="227697"/>
            <a:ext cx="10643711" cy="700921"/>
          </a:xfrm>
          <a:prstGeom prst="rect">
            <a:avLst/>
          </a:prstGeom>
          <a:noFill/>
          <a:ln/>
        </p:spPr>
        <p:txBody>
          <a:bodyPr wrap="none" lIns="0" tIns="0" rIns="0" bIns="0" rtlCol="0" anchor="t"/>
          <a:lstStyle/>
          <a:p>
            <a:pPr marL="0" indent="0" algn="l">
              <a:lnSpc>
                <a:spcPts val="5500"/>
              </a:lnSpc>
              <a:buNone/>
            </a:pPr>
            <a:r>
              <a:rPr lang="en-US" sz="3600" dirty="0">
                <a:solidFill>
                  <a:srgbClr val="505468"/>
                </a:solidFill>
                <a:latin typeface="Aptos" panose="020B0004020202020204" pitchFamily="34" charset="0"/>
                <a:ea typeface="Instrument Sans Semi Bold" pitchFamily="34" charset="-122"/>
                <a:cs typeface="Instrument Sans Semi Bold" pitchFamily="34" charset="-120"/>
              </a:rPr>
              <a:t>Multi-Agent System</a:t>
            </a:r>
            <a:endParaRPr lang="en-US" sz="3600" dirty="0">
              <a:latin typeface="Aptos" panose="020B0004020202020204" pitchFamily="34" charset="0"/>
            </a:endParaRPr>
          </a:p>
        </p:txBody>
      </p:sp>
      <p:sp>
        <p:nvSpPr>
          <p:cNvPr id="3" name="Text 1">
            <a:extLst>
              <a:ext uri="{FF2B5EF4-FFF2-40B4-BE49-F238E27FC236}">
                <a16:creationId xmlns:a16="http://schemas.microsoft.com/office/drawing/2014/main" id="{57983E8A-ACCE-7E75-305D-75883EE697F0}"/>
              </a:ext>
            </a:extLst>
          </p:cNvPr>
          <p:cNvSpPr/>
          <p:nvPr/>
        </p:nvSpPr>
        <p:spPr>
          <a:xfrm>
            <a:off x="1348493" y="1254497"/>
            <a:ext cx="2804160" cy="350401"/>
          </a:xfrm>
          <a:prstGeom prst="rect">
            <a:avLst/>
          </a:prstGeom>
          <a:noFill/>
          <a:ln/>
        </p:spPr>
        <p:txBody>
          <a:bodyPr wrap="none" lIns="0" tIns="0" rIns="0" bIns="0" rtlCol="0" anchor="t"/>
          <a:lstStyle/>
          <a:p>
            <a:pPr marL="0" indent="0" algn="r">
              <a:lnSpc>
                <a:spcPts val="27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Supervisor Agent</a:t>
            </a:r>
            <a:endParaRPr lang="en-US" sz="2400" dirty="0">
              <a:latin typeface="Aptos" panose="020B0004020202020204" pitchFamily="34" charset="0"/>
            </a:endParaRPr>
          </a:p>
        </p:txBody>
      </p:sp>
      <p:sp>
        <p:nvSpPr>
          <p:cNvPr id="4" name="Text 2">
            <a:extLst>
              <a:ext uri="{FF2B5EF4-FFF2-40B4-BE49-F238E27FC236}">
                <a16:creationId xmlns:a16="http://schemas.microsoft.com/office/drawing/2014/main" id="{4AB4D746-87E6-086F-9E1D-C8190BC20317}"/>
              </a:ext>
            </a:extLst>
          </p:cNvPr>
          <p:cNvSpPr/>
          <p:nvPr/>
        </p:nvSpPr>
        <p:spPr>
          <a:xfrm>
            <a:off x="-91925" y="1648631"/>
            <a:ext cx="4244578" cy="717709"/>
          </a:xfrm>
          <a:prstGeom prst="rect">
            <a:avLst/>
          </a:prstGeom>
          <a:noFill/>
          <a:ln/>
        </p:spPr>
        <p:txBody>
          <a:bodyPr wrap="square" lIns="0" tIns="0" rIns="0" bIns="0" rtlCol="0" anchor="t"/>
          <a:lstStyle/>
          <a:p>
            <a:pPr marL="0" indent="0" algn="r">
              <a:lnSpc>
                <a:spcPts val="28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Central controller coordinating the entire system and managing data flow</a:t>
            </a:r>
            <a:endParaRPr lang="en-US" dirty="0">
              <a:latin typeface="Aptos" panose="020B0004020202020204" pitchFamily="34" charset="0"/>
            </a:endParaRPr>
          </a:p>
        </p:txBody>
      </p:sp>
      <p:sp>
        <p:nvSpPr>
          <p:cNvPr id="7" name="Text 3">
            <a:extLst>
              <a:ext uri="{FF2B5EF4-FFF2-40B4-BE49-F238E27FC236}">
                <a16:creationId xmlns:a16="http://schemas.microsoft.com/office/drawing/2014/main" id="{7FEA62C9-F352-E895-23B2-F56CAEE0E693}"/>
              </a:ext>
            </a:extLst>
          </p:cNvPr>
          <p:cNvSpPr/>
          <p:nvPr/>
        </p:nvSpPr>
        <p:spPr>
          <a:xfrm>
            <a:off x="9640118" y="1711322"/>
            <a:ext cx="2804160" cy="350401"/>
          </a:xfrm>
          <a:prstGeom prst="rect">
            <a:avLst/>
          </a:prstGeom>
          <a:noFill/>
          <a:ln/>
        </p:spPr>
        <p:txBody>
          <a:bodyPr wrap="none" lIns="0" tIns="0" rIns="0" bIns="0" rtlCol="0" anchor="t"/>
          <a:lstStyle/>
          <a:p>
            <a:pPr marL="0" indent="0" algn="l">
              <a:lnSpc>
                <a:spcPts val="27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Image Analyzer</a:t>
            </a:r>
            <a:endParaRPr lang="en-US" sz="2400" dirty="0">
              <a:latin typeface="Aptos" panose="020B0004020202020204" pitchFamily="34" charset="0"/>
            </a:endParaRPr>
          </a:p>
        </p:txBody>
      </p:sp>
      <p:sp>
        <p:nvSpPr>
          <p:cNvPr id="8" name="Text 4">
            <a:extLst>
              <a:ext uri="{FF2B5EF4-FFF2-40B4-BE49-F238E27FC236}">
                <a16:creationId xmlns:a16="http://schemas.microsoft.com/office/drawing/2014/main" id="{5ECCBDA6-6392-1043-D309-948C8A45E55F}"/>
              </a:ext>
            </a:extLst>
          </p:cNvPr>
          <p:cNvSpPr/>
          <p:nvPr/>
        </p:nvSpPr>
        <p:spPr>
          <a:xfrm>
            <a:off x="9640118" y="2080040"/>
            <a:ext cx="4244578" cy="717709"/>
          </a:xfrm>
          <a:prstGeom prst="rect">
            <a:avLst/>
          </a:prstGeom>
          <a:noFill/>
          <a:ln/>
        </p:spPr>
        <p:txBody>
          <a:bodyPr wrap="square" lIns="0" tIns="0" rIns="0" bIns="0" rtlCol="0" anchor="t"/>
          <a:lstStyle/>
          <a:p>
            <a:pPr marL="0" indent="0" algn="l">
              <a:lnSpc>
                <a:spcPts val="28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Processes uploaded medical images using GPT-4o-Mini and computer vision</a:t>
            </a:r>
            <a:endParaRPr lang="en-US" dirty="0">
              <a:latin typeface="Aptos" panose="020B0004020202020204" pitchFamily="34" charset="0"/>
            </a:endParaRPr>
          </a:p>
        </p:txBody>
      </p:sp>
      <p:sp>
        <p:nvSpPr>
          <p:cNvPr id="11" name="Text 5">
            <a:extLst>
              <a:ext uri="{FF2B5EF4-FFF2-40B4-BE49-F238E27FC236}">
                <a16:creationId xmlns:a16="http://schemas.microsoft.com/office/drawing/2014/main" id="{8CA9328A-12CC-02CF-EF85-52AB901920BD}"/>
              </a:ext>
            </a:extLst>
          </p:cNvPr>
          <p:cNvSpPr/>
          <p:nvPr/>
        </p:nvSpPr>
        <p:spPr>
          <a:xfrm>
            <a:off x="9625169" y="4109697"/>
            <a:ext cx="2804160" cy="350401"/>
          </a:xfrm>
          <a:prstGeom prst="rect">
            <a:avLst/>
          </a:prstGeom>
          <a:noFill/>
          <a:ln/>
        </p:spPr>
        <p:txBody>
          <a:bodyPr wrap="none" lIns="0" tIns="0" rIns="0" bIns="0" rtlCol="0" anchor="t"/>
          <a:lstStyle/>
          <a:p>
            <a:pPr marL="0" indent="0" algn="l">
              <a:lnSpc>
                <a:spcPts val="27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Insight Generator</a:t>
            </a:r>
            <a:endParaRPr lang="en-US" sz="2400" dirty="0">
              <a:latin typeface="Aptos" panose="020B0004020202020204" pitchFamily="34" charset="0"/>
            </a:endParaRPr>
          </a:p>
        </p:txBody>
      </p:sp>
      <p:sp>
        <p:nvSpPr>
          <p:cNvPr id="12" name="Text 6">
            <a:extLst>
              <a:ext uri="{FF2B5EF4-FFF2-40B4-BE49-F238E27FC236}">
                <a16:creationId xmlns:a16="http://schemas.microsoft.com/office/drawing/2014/main" id="{0F7012B5-3943-A6E6-382E-AE12B3F1167B}"/>
              </a:ext>
            </a:extLst>
          </p:cNvPr>
          <p:cNvSpPr/>
          <p:nvPr/>
        </p:nvSpPr>
        <p:spPr>
          <a:xfrm>
            <a:off x="9625169" y="4444304"/>
            <a:ext cx="3795951" cy="717709"/>
          </a:xfrm>
          <a:prstGeom prst="rect">
            <a:avLst/>
          </a:prstGeom>
          <a:noFill/>
          <a:ln/>
        </p:spPr>
        <p:txBody>
          <a:bodyPr wrap="square" lIns="0" tIns="0" rIns="0" bIns="0" rtlCol="0" anchor="t"/>
          <a:lstStyle/>
          <a:p>
            <a:pPr marL="0" indent="0" algn="l">
              <a:lnSpc>
                <a:spcPts val="28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Creates detailed explanations using GPT-4 based on inputs and analysis</a:t>
            </a:r>
            <a:endParaRPr lang="en-US" dirty="0">
              <a:latin typeface="Aptos" panose="020B0004020202020204" pitchFamily="34" charset="0"/>
            </a:endParaRPr>
          </a:p>
        </p:txBody>
      </p:sp>
      <p:sp>
        <p:nvSpPr>
          <p:cNvPr id="15" name="Text 7">
            <a:extLst>
              <a:ext uri="{FF2B5EF4-FFF2-40B4-BE49-F238E27FC236}">
                <a16:creationId xmlns:a16="http://schemas.microsoft.com/office/drawing/2014/main" id="{61EBE635-0223-D08D-F42B-7BA0DCDCE873}"/>
              </a:ext>
            </a:extLst>
          </p:cNvPr>
          <p:cNvSpPr/>
          <p:nvPr/>
        </p:nvSpPr>
        <p:spPr>
          <a:xfrm>
            <a:off x="1177768" y="5046500"/>
            <a:ext cx="2804160" cy="350401"/>
          </a:xfrm>
          <a:prstGeom prst="rect">
            <a:avLst/>
          </a:prstGeom>
          <a:noFill/>
          <a:ln/>
        </p:spPr>
        <p:txBody>
          <a:bodyPr wrap="none" lIns="0" tIns="0" rIns="0" bIns="0" rtlCol="0" anchor="t"/>
          <a:lstStyle/>
          <a:p>
            <a:pPr marL="0" indent="0" algn="r">
              <a:lnSpc>
                <a:spcPts val="27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Multi-Language</a:t>
            </a:r>
            <a:endParaRPr lang="en-US" sz="2400" dirty="0">
              <a:latin typeface="Aptos" panose="020B0004020202020204" pitchFamily="34" charset="0"/>
            </a:endParaRPr>
          </a:p>
        </p:txBody>
      </p:sp>
      <p:sp>
        <p:nvSpPr>
          <p:cNvPr id="16" name="Text 8">
            <a:extLst>
              <a:ext uri="{FF2B5EF4-FFF2-40B4-BE49-F238E27FC236}">
                <a16:creationId xmlns:a16="http://schemas.microsoft.com/office/drawing/2014/main" id="{9194F8D0-EED2-DA52-9590-C357C4C96C96}"/>
              </a:ext>
            </a:extLst>
          </p:cNvPr>
          <p:cNvSpPr/>
          <p:nvPr/>
        </p:nvSpPr>
        <p:spPr>
          <a:xfrm>
            <a:off x="-262650" y="5396901"/>
            <a:ext cx="4244578" cy="717709"/>
          </a:xfrm>
          <a:prstGeom prst="rect">
            <a:avLst/>
          </a:prstGeom>
          <a:noFill/>
          <a:ln/>
        </p:spPr>
        <p:txBody>
          <a:bodyPr wrap="square" lIns="0" tIns="0" rIns="0" bIns="0" rtlCol="0" anchor="t"/>
          <a:lstStyle/>
          <a:p>
            <a:pPr marL="0" indent="0" algn="r">
              <a:lnSpc>
                <a:spcPts val="28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Translates content for non-English speaking users</a:t>
            </a:r>
            <a:endParaRPr lang="en-US" dirty="0">
              <a:latin typeface="Aptos" panose="020B0004020202020204" pitchFamily="34" charset="0"/>
            </a:endParaRPr>
          </a:p>
        </p:txBody>
      </p:sp>
      <p:sp>
        <p:nvSpPr>
          <p:cNvPr id="19" name="Text 9">
            <a:extLst>
              <a:ext uri="{FF2B5EF4-FFF2-40B4-BE49-F238E27FC236}">
                <a16:creationId xmlns:a16="http://schemas.microsoft.com/office/drawing/2014/main" id="{CC6EFCE3-485A-3747-410F-5DDE8475435F}"/>
              </a:ext>
            </a:extLst>
          </p:cNvPr>
          <p:cNvSpPr/>
          <p:nvPr/>
        </p:nvSpPr>
        <p:spPr>
          <a:xfrm>
            <a:off x="785098" y="3143134"/>
            <a:ext cx="3201233" cy="350401"/>
          </a:xfrm>
          <a:prstGeom prst="rect">
            <a:avLst/>
          </a:prstGeom>
          <a:noFill/>
          <a:ln/>
        </p:spPr>
        <p:txBody>
          <a:bodyPr wrap="none" lIns="0" tIns="0" rIns="0" bIns="0" rtlCol="0" anchor="t"/>
          <a:lstStyle/>
          <a:p>
            <a:pPr marL="0" indent="0" algn="r">
              <a:lnSpc>
                <a:spcPts val="2750"/>
              </a:lnSpc>
              <a:buNone/>
            </a:pPr>
            <a:r>
              <a:rPr lang="en-US" sz="2400" dirty="0">
                <a:solidFill>
                  <a:srgbClr val="5B5F71"/>
                </a:solidFill>
                <a:latin typeface="Aptos" panose="020B0004020202020204" pitchFamily="34" charset="0"/>
                <a:ea typeface="Instrument Sans Semi Bold" pitchFamily="34" charset="-122"/>
                <a:cs typeface="Instrument Sans Semi Bold" pitchFamily="34" charset="-120"/>
              </a:rPr>
              <a:t>Medical Analysis Agents</a:t>
            </a:r>
            <a:endParaRPr lang="en-US" sz="2400" dirty="0">
              <a:latin typeface="Aptos" panose="020B0004020202020204" pitchFamily="34" charset="0"/>
            </a:endParaRPr>
          </a:p>
        </p:txBody>
      </p:sp>
      <p:sp>
        <p:nvSpPr>
          <p:cNvPr id="20" name="Text 10">
            <a:extLst>
              <a:ext uri="{FF2B5EF4-FFF2-40B4-BE49-F238E27FC236}">
                <a16:creationId xmlns:a16="http://schemas.microsoft.com/office/drawing/2014/main" id="{C66AA111-DCF9-D303-9461-C37385D7B455}"/>
              </a:ext>
            </a:extLst>
          </p:cNvPr>
          <p:cNvSpPr/>
          <p:nvPr/>
        </p:nvSpPr>
        <p:spPr>
          <a:xfrm>
            <a:off x="-220916" y="3522766"/>
            <a:ext cx="4244578" cy="717709"/>
          </a:xfrm>
          <a:prstGeom prst="rect">
            <a:avLst/>
          </a:prstGeom>
          <a:noFill/>
          <a:ln/>
        </p:spPr>
        <p:txBody>
          <a:bodyPr wrap="square" lIns="0" tIns="0" rIns="0" bIns="0" rtlCol="0" anchor="t"/>
          <a:lstStyle/>
          <a:p>
            <a:pPr marL="0" indent="0" algn="r">
              <a:lnSpc>
                <a:spcPts val="28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Specialized agents for Allopathic, Ayurvedic, and Integrative approaches</a:t>
            </a:r>
            <a:endParaRPr lang="en-US" dirty="0">
              <a:latin typeface="Aptos" panose="020B0004020202020204" pitchFamily="34" charset="0"/>
            </a:endParaRPr>
          </a:p>
        </p:txBody>
      </p:sp>
      <p:pic>
        <p:nvPicPr>
          <p:cNvPr id="33" name="Picture 32">
            <a:extLst>
              <a:ext uri="{FF2B5EF4-FFF2-40B4-BE49-F238E27FC236}">
                <a16:creationId xmlns:a16="http://schemas.microsoft.com/office/drawing/2014/main" id="{1E06220F-1F83-34B0-3BDE-6EE73FF6A9DC}"/>
              </a:ext>
            </a:extLst>
          </p:cNvPr>
          <p:cNvPicPr>
            <a:picLocks noChangeAspect="1"/>
          </p:cNvPicPr>
          <p:nvPr/>
        </p:nvPicPr>
        <p:blipFill>
          <a:blip r:embed="rId3"/>
          <a:stretch>
            <a:fillRect/>
          </a:stretch>
        </p:blipFill>
        <p:spPr>
          <a:xfrm>
            <a:off x="4167602" y="1885480"/>
            <a:ext cx="5343525" cy="4210050"/>
          </a:xfrm>
          <a:prstGeom prst="rect">
            <a:avLst/>
          </a:prstGeom>
        </p:spPr>
      </p:pic>
      <p:sp>
        <p:nvSpPr>
          <p:cNvPr id="23" name="Text 11">
            <a:extLst>
              <a:ext uri="{FF2B5EF4-FFF2-40B4-BE49-F238E27FC236}">
                <a16:creationId xmlns:a16="http://schemas.microsoft.com/office/drawing/2014/main" id="{D4BBCCFC-8438-3C01-6B22-4221AF62B4A0}"/>
              </a:ext>
            </a:extLst>
          </p:cNvPr>
          <p:cNvSpPr/>
          <p:nvPr/>
        </p:nvSpPr>
        <p:spPr>
          <a:xfrm>
            <a:off x="785098" y="6589752"/>
            <a:ext cx="13060204" cy="1076563"/>
          </a:xfrm>
          <a:prstGeom prst="rect">
            <a:avLst/>
          </a:prstGeom>
          <a:noFill/>
          <a:ln/>
        </p:spPr>
        <p:txBody>
          <a:bodyPr wrap="square" lIns="0" tIns="0" rIns="0" bIns="0" rtlCol="0" anchor="t"/>
          <a:lstStyle/>
          <a:p>
            <a:pPr marL="0" indent="0" algn="just">
              <a:lnSpc>
                <a:spcPts val="2800"/>
              </a:lnSpc>
              <a:buNone/>
            </a:pPr>
            <a:r>
              <a:rPr lang="en-US" dirty="0">
                <a:solidFill>
                  <a:srgbClr val="5B5F71"/>
                </a:solidFill>
                <a:latin typeface="Aptos" panose="020B0004020202020204" pitchFamily="34" charset="0"/>
                <a:ea typeface="Instrument Sans Medium" pitchFamily="34" charset="-122"/>
                <a:cs typeface="Instrument Sans Medium" pitchFamily="34" charset="-120"/>
              </a:rPr>
              <a:t>Built on Python with FastAPI, our backend leverages the CrewAI Framework to orchestrate multiple specialized AI agents. This scalable architecture allows for efficient data routing and modular design, where each agent works independently before returning results to the Supervisor.</a:t>
            </a:r>
            <a:endParaRPr lang="en-US" dirty="0">
              <a:latin typeface="Aptos" panose="020B0004020202020204" pitchFamily="34" charset="0"/>
            </a:endParaRPr>
          </a:p>
        </p:txBody>
      </p:sp>
    </p:spTree>
    <p:extLst>
      <p:ext uri="{BB962C8B-B14F-4D97-AF65-F5344CB8AC3E}">
        <p14:creationId xmlns:p14="http://schemas.microsoft.com/office/powerpoint/2010/main" val="2233025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2790" y="3064371"/>
            <a:ext cx="5670590" cy="708779"/>
          </a:xfrm>
          <a:prstGeom prst="rect">
            <a:avLst/>
          </a:prstGeom>
          <a:noFill/>
          <a:ln/>
        </p:spPr>
        <p:txBody>
          <a:bodyPr wrap="none" lIns="0" tIns="0" rIns="0" bIns="0" rtlCol="0" anchor="t"/>
          <a:lstStyle/>
          <a:p>
            <a:pPr marL="0" indent="0" algn="l">
              <a:lnSpc>
                <a:spcPts val="5550"/>
              </a:lnSpc>
              <a:buNone/>
            </a:pPr>
            <a:r>
              <a:rPr lang="en-US" sz="3600" dirty="0">
                <a:solidFill>
                  <a:srgbClr val="505468"/>
                </a:solidFill>
                <a:latin typeface="Aptos" panose="020B0004020202020204" pitchFamily="34" charset="0"/>
                <a:ea typeface="Instrument Sans Semi Bold" pitchFamily="34" charset="-122"/>
                <a:cs typeface="Instrument Sans Semi Bold" pitchFamily="34" charset="-120"/>
              </a:rPr>
              <a:t>Technology Stack</a:t>
            </a:r>
            <a:endParaRPr lang="en-US" sz="3600" dirty="0">
              <a:latin typeface="Aptos" panose="020B0004020202020204" pitchFamily="34" charset="0"/>
            </a:endParaRPr>
          </a:p>
        </p:txBody>
      </p:sp>
      <p:sp>
        <p:nvSpPr>
          <p:cNvPr id="3" name="Text 1"/>
          <p:cNvSpPr/>
          <p:nvPr/>
        </p:nvSpPr>
        <p:spPr>
          <a:xfrm>
            <a:off x="780217" y="4125272"/>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505468"/>
                </a:solidFill>
                <a:latin typeface="Aptos" panose="020B0004020202020204" pitchFamily="34" charset="0"/>
                <a:ea typeface="Instrument Sans Semi Bold" pitchFamily="34" charset="-122"/>
                <a:cs typeface="Instrument Sans Semi Bold" pitchFamily="34" charset="-120"/>
              </a:rPr>
              <a:t>Frontend</a:t>
            </a:r>
            <a:endParaRPr lang="en-US" sz="2400" dirty="0">
              <a:latin typeface="Aptos" panose="020B0004020202020204" pitchFamily="34" charset="0"/>
            </a:endParaRPr>
          </a:p>
        </p:txBody>
      </p:sp>
      <p:sp>
        <p:nvSpPr>
          <p:cNvPr id="4" name="Text 2"/>
          <p:cNvSpPr/>
          <p:nvPr/>
        </p:nvSpPr>
        <p:spPr>
          <a:xfrm>
            <a:off x="780217" y="4636290"/>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5B5F71"/>
                </a:solidFill>
                <a:latin typeface="Aptos" panose="020B0004020202020204" pitchFamily="34" charset="0"/>
                <a:ea typeface="Instrument Sans Medium" pitchFamily="34" charset="-122"/>
                <a:cs typeface="Instrument Sans Medium" pitchFamily="34" charset="-120"/>
              </a:rPr>
              <a:t>Vue.js v3 (JavaScript)</a:t>
            </a:r>
            <a:endParaRPr lang="en-US" sz="2000" dirty="0">
              <a:latin typeface="Aptos" panose="020B0004020202020204" pitchFamily="34" charset="0"/>
            </a:endParaRPr>
          </a:p>
        </p:txBody>
      </p:sp>
      <p:sp>
        <p:nvSpPr>
          <p:cNvPr id="5" name="Text 3"/>
          <p:cNvSpPr/>
          <p:nvPr/>
        </p:nvSpPr>
        <p:spPr>
          <a:xfrm>
            <a:off x="793790" y="497014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5B5F71"/>
                </a:solidFill>
                <a:latin typeface="Aptos" panose="020B0004020202020204" pitchFamily="34" charset="0"/>
                <a:ea typeface="Instrument Sans Medium" pitchFamily="34" charset="-122"/>
                <a:cs typeface="Instrument Sans Medium" pitchFamily="34" charset="-120"/>
              </a:rPr>
              <a:t>Axios for API communication</a:t>
            </a:r>
            <a:endParaRPr lang="en-US" sz="2000" dirty="0">
              <a:latin typeface="Aptos" panose="020B0004020202020204" pitchFamily="34" charset="0"/>
            </a:endParaRPr>
          </a:p>
        </p:txBody>
      </p:sp>
      <p:sp>
        <p:nvSpPr>
          <p:cNvPr id="6" name="Text 4"/>
          <p:cNvSpPr/>
          <p:nvPr/>
        </p:nvSpPr>
        <p:spPr>
          <a:xfrm>
            <a:off x="780217" y="5303996"/>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5B5F71"/>
                </a:solidFill>
                <a:latin typeface="Aptos" panose="020B0004020202020204" pitchFamily="34" charset="0"/>
                <a:ea typeface="Instrument Sans Medium" pitchFamily="34" charset="-122"/>
                <a:cs typeface="Instrument Sans Medium" pitchFamily="34" charset="-120"/>
              </a:rPr>
              <a:t>Tailwind CSS for styling</a:t>
            </a:r>
            <a:endParaRPr lang="en-US" sz="2000" dirty="0">
              <a:latin typeface="Aptos" panose="020B0004020202020204" pitchFamily="34" charset="0"/>
            </a:endParaRPr>
          </a:p>
        </p:txBody>
      </p:sp>
      <p:sp>
        <p:nvSpPr>
          <p:cNvPr id="7" name="Text 5"/>
          <p:cNvSpPr/>
          <p:nvPr/>
        </p:nvSpPr>
        <p:spPr>
          <a:xfrm>
            <a:off x="793790" y="566689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5B5F71"/>
                </a:solidFill>
                <a:latin typeface="Aptos" panose="020B0004020202020204" pitchFamily="34" charset="0"/>
                <a:ea typeface="Instrument Sans Medium" pitchFamily="34" charset="-122"/>
                <a:cs typeface="Instrument Sans Medium" pitchFamily="34" charset="-120"/>
              </a:rPr>
              <a:t>FontAwesome for icons</a:t>
            </a:r>
            <a:endParaRPr lang="en-US" sz="2000" dirty="0">
              <a:latin typeface="Aptos" panose="020B0004020202020204" pitchFamily="34" charset="0"/>
            </a:endParaRPr>
          </a:p>
        </p:txBody>
      </p:sp>
      <p:sp>
        <p:nvSpPr>
          <p:cNvPr id="8" name="Text 6"/>
          <p:cNvSpPr/>
          <p:nvPr/>
        </p:nvSpPr>
        <p:spPr>
          <a:xfrm>
            <a:off x="5332928" y="4128174"/>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505468"/>
                </a:solidFill>
                <a:latin typeface="Aptos" panose="020B0004020202020204" pitchFamily="34" charset="0"/>
                <a:ea typeface="Instrument Sans Semi Bold" pitchFamily="34" charset="-122"/>
                <a:cs typeface="Instrument Sans Semi Bold" pitchFamily="34" charset="-120"/>
              </a:rPr>
              <a:t>Backend</a:t>
            </a:r>
            <a:endParaRPr lang="en-US" sz="2400" dirty="0">
              <a:latin typeface="Aptos" panose="020B0004020202020204" pitchFamily="34" charset="0"/>
            </a:endParaRPr>
          </a:p>
        </p:txBody>
      </p:sp>
      <p:sp>
        <p:nvSpPr>
          <p:cNvPr id="9" name="Text 7"/>
          <p:cNvSpPr/>
          <p:nvPr/>
        </p:nvSpPr>
        <p:spPr>
          <a:xfrm>
            <a:off x="5332928" y="461628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5B5F71"/>
                </a:solidFill>
                <a:latin typeface="Aptos" panose="020B0004020202020204" pitchFamily="34" charset="0"/>
                <a:ea typeface="Instrument Sans Medium" pitchFamily="34" charset="-122"/>
                <a:cs typeface="Instrument Sans Medium" pitchFamily="34" charset="-120"/>
              </a:rPr>
              <a:t>Python with FastAPI</a:t>
            </a:r>
            <a:endParaRPr lang="en-US" sz="2000" dirty="0">
              <a:latin typeface="Aptos" panose="020B0004020202020204" pitchFamily="34" charset="0"/>
            </a:endParaRPr>
          </a:p>
        </p:txBody>
      </p:sp>
      <p:sp>
        <p:nvSpPr>
          <p:cNvPr id="10" name="Text 8"/>
          <p:cNvSpPr/>
          <p:nvPr/>
        </p:nvSpPr>
        <p:spPr>
          <a:xfrm>
            <a:off x="5332928" y="499919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5B5F71"/>
                </a:solidFill>
                <a:latin typeface="Aptos" panose="020B0004020202020204" pitchFamily="34" charset="0"/>
                <a:ea typeface="Instrument Sans Medium" pitchFamily="34" charset="-122"/>
                <a:cs typeface="Instrument Sans Medium" pitchFamily="34" charset="-120"/>
              </a:rPr>
              <a:t>CrewAI Framework</a:t>
            </a:r>
            <a:endParaRPr lang="en-US" sz="2000" dirty="0">
              <a:latin typeface="Aptos" panose="020B0004020202020204" pitchFamily="34" charset="0"/>
            </a:endParaRPr>
          </a:p>
        </p:txBody>
      </p:sp>
      <p:sp>
        <p:nvSpPr>
          <p:cNvPr id="11" name="Text 9"/>
          <p:cNvSpPr/>
          <p:nvPr/>
        </p:nvSpPr>
        <p:spPr>
          <a:xfrm>
            <a:off x="5332928" y="539480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5B5F71"/>
                </a:solidFill>
                <a:latin typeface="Aptos" panose="020B0004020202020204" pitchFamily="34" charset="0"/>
                <a:ea typeface="Instrument Sans Medium" pitchFamily="34" charset="-122"/>
                <a:cs typeface="Instrument Sans Medium" pitchFamily="34" charset="-120"/>
              </a:rPr>
              <a:t>Multi-Agent System architecture</a:t>
            </a:r>
            <a:endParaRPr lang="en-US" sz="2000" dirty="0">
              <a:latin typeface="Aptos" panose="020B0004020202020204" pitchFamily="34" charset="0"/>
            </a:endParaRPr>
          </a:p>
        </p:txBody>
      </p:sp>
      <p:sp>
        <p:nvSpPr>
          <p:cNvPr id="12" name="Text 10"/>
          <p:cNvSpPr/>
          <p:nvPr/>
        </p:nvSpPr>
        <p:spPr>
          <a:xfrm>
            <a:off x="9872066" y="4114800"/>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505468"/>
                </a:solidFill>
                <a:latin typeface="Aptos" panose="020B0004020202020204" pitchFamily="34" charset="0"/>
                <a:ea typeface="Instrument Sans Semi Bold" pitchFamily="34" charset="-122"/>
                <a:cs typeface="Instrument Sans Semi Bold" pitchFamily="34" charset="-120"/>
              </a:rPr>
              <a:t>AI Models</a:t>
            </a:r>
            <a:endParaRPr lang="en-US" sz="2400" dirty="0">
              <a:latin typeface="Aptos" panose="020B0004020202020204" pitchFamily="34" charset="0"/>
            </a:endParaRPr>
          </a:p>
        </p:txBody>
      </p:sp>
      <p:sp>
        <p:nvSpPr>
          <p:cNvPr id="13" name="Text 11"/>
          <p:cNvSpPr/>
          <p:nvPr/>
        </p:nvSpPr>
        <p:spPr>
          <a:xfrm>
            <a:off x="9872067" y="45352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5B5F71"/>
                </a:solidFill>
                <a:latin typeface="Aptos" panose="020B0004020202020204" pitchFamily="34" charset="0"/>
                <a:ea typeface="Instrument Sans Medium" pitchFamily="34" charset="-122"/>
                <a:cs typeface="Instrument Sans Medium" pitchFamily="34" charset="-120"/>
              </a:rPr>
              <a:t>GPT-4 for detailed analysis</a:t>
            </a:r>
            <a:endParaRPr lang="en-US" sz="2000" dirty="0">
              <a:latin typeface="Aptos" panose="020B0004020202020204" pitchFamily="34" charset="0"/>
            </a:endParaRPr>
          </a:p>
        </p:txBody>
      </p:sp>
      <p:sp>
        <p:nvSpPr>
          <p:cNvPr id="14" name="Text 12"/>
          <p:cNvSpPr/>
          <p:nvPr/>
        </p:nvSpPr>
        <p:spPr>
          <a:xfrm>
            <a:off x="9872066" y="4892199"/>
            <a:ext cx="4266843"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rgbClr val="5B5F71"/>
                </a:solidFill>
                <a:latin typeface="Aptos" panose="020B0004020202020204" pitchFamily="34" charset="0"/>
                <a:ea typeface="Instrument Sans Medium" pitchFamily="34" charset="-122"/>
                <a:cs typeface="Instrument Sans Medium" pitchFamily="34" charset="-120"/>
              </a:rPr>
              <a:t>GPT-4o-Mini for image processing</a:t>
            </a:r>
            <a:endParaRPr lang="en-US" sz="2000" dirty="0">
              <a:latin typeface="Aptos" panose="020B0004020202020204" pitchFamily="34" charset="0"/>
            </a:endParaRPr>
          </a:p>
        </p:txBody>
      </p:sp>
      <p:pic>
        <p:nvPicPr>
          <p:cNvPr id="15" name="Image 0" descr="preencoded.png">
            <a:extLst>
              <a:ext uri="{FF2B5EF4-FFF2-40B4-BE49-F238E27FC236}">
                <a16:creationId xmlns:a16="http://schemas.microsoft.com/office/drawing/2014/main" id="{83CC7362-0D3D-8799-239B-A4E42A32D9E1}"/>
              </a:ext>
            </a:extLst>
          </p:cNvPr>
          <p:cNvPicPr>
            <a:picLocks noChangeAspect="1"/>
          </p:cNvPicPr>
          <p:nvPr/>
        </p:nvPicPr>
        <p:blipFill>
          <a:blip r:embed="rId3"/>
          <a:stretch>
            <a:fillRect/>
          </a:stretch>
        </p:blipFill>
        <p:spPr>
          <a:xfrm>
            <a:off x="0" y="74176"/>
            <a:ext cx="14630400" cy="25679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2068</TotalTime>
  <Words>1164</Words>
  <Application>Microsoft Office PowerPoint</Application>
  <PresentationFormat>Custom</PresentationFormat>
  <Paragraphs>168</Paragraphs>
  <Slides>17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Tomorrow</vt:lpstr>
      <vt:lpstr>Cambria Math</vt:lpstr>
      <vt:lpstr>Arial</vt:lpstr>
      <vt:lpstr>Arimo Bold</vt:lpstr>
      <vt:lpstr>Tomorrow Semi Bold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RAVI KUMAR G</cp:lastModifiedBy>
  <cp:revision>143</cp:revision>
  <dcterms:created xsi:type="dcterms:W3CDTF">2025-03-27T09:51:35Z</dcterms:created>
  <dcterms:modified xsi:type="dcterms:W3CDTF">2025-04-28T10:23:33Z</dcterms:modified>
</cp:coreProperties>
</file>